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256" r:id="rId2"/>
    <p:sldId id="325" r:id="rId3"/>
    <p:sldId id="351" r:id="rId4"/>
    <p:sldId id="345" r:id="rId5"/>
    <p:sldId id="258" r:id="rId6"/>
    <p:sldId id="346" r:id="rId7"/>
    <p:sldId id="347" r:id="rId8"/>
    <p:sldId id="278" r:id="rId9"/>
    <p:sldId id="279" r:id="rId10"/>
    <p:sldId id="282" r:id="rId11"/>
    <p:sldId id="375" r:id="rId12"/>
    <p:sldId id="348" r:id="rId13"/>
    <p:sldId id="326" r:id="rId14"/>
    <p:sldId id="315" r:id="rId15"/>
    <p:sldId id="350" r:id="rId16"/>
    <p:sldId id="349" r:id="rId17"/>
    <p:sldId id="328" r:id="rId18"/>
    <p:sldId id="327" r:id="rId19"/>
    <p:sldId id="329" r:id="rId20"/>
    <p:sldId id="330" r:id="rId21"/>
    <p:sldId id="335" r:id="rId22"/>
    <p:sldId id="342" r:id="rId23"/>
    <p:sldId id="353" r:id="rId24"/>
    <p:sldId id="376" r:id="rId25"/>
    <p:sldId id="367" r:id="rId26"/>
    <p:sldId id="368" r:id="rId27"/>
    <p:sldId id="339" r:id="rId28"/>
    <p:sldId id="373" r:id="rId29"/>
    <p:sldId id="374" r:id="rId30"/>
    <p:sldId id="344" r:id="rId31"/>
    <p:sldId id="381" r:id="rId32"/>
    <p:sldId id="369" r:id="rId33"/>
    <p:sldId id="370" r:id="rId34"/>
    <p:sldId id="371" r:id="rId35"/>
    <p:sldId id="372" r:id="rId36"/>
    <p:sldId id="380" r:id="rId37"/>
    <p:sldId id="354" r:id="rId38"/>
    <p:sldId id="357" r:id="rId39"/>
    <p:sldId id="358" r:id="rId40"/>
    <p:sldId id="360" r:id="rId41"/>
    <p:sldId id="378" r:id="rId42"/>
    <p:sldId id="359" r:id="rId43"/>
    <p:sldId id="362" r:id="rId44"/>
    <p:sldId id="361" r:id="rId45"/>
    <p:sldId id="333" r:id="rId46"/>
    <p:sldId id="379" r:id="rId47"/>
    <p:sldId id="355" r:id="rId48"/>
    <p:sldId id="384" r:id="rId49"/>
    <p:sldId id="341" r:id="rId50"/>
    <p:sldId id="332" r:id="rId51"/>
    <p:sldId id="377" r:id="rId52"/>
    <p:sldId id="383" r:id="rId53"/>
    <p:sldId id="337" r:id="rId54"/>
    <p:sldId id="382" r:id="rId55"/>
    <p:sldId id="336" r:id="rId56"/>
    <p:sldId id="338" r:id="rId57"/>
    <p:sldId id="352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kan" initials="a" lastIdx="1" clrIdx="0">
    <p:extLst>
      <p:ext uri="{19B8F6BF-5375-455C-9EA6-DF929625EA0E}">
        <p15:presenceInfo xmlns:p15="http://schemas.microsoft.com/office/powerpoint/2012/main" userId="ark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DFDF"/>
    <a:srgbClr val="1E5EDC"/>
    <a:srgbClr val="3C786E"/>
    <a:srgbClr val="9BD6B6"/>
    <a:srgbClr val="DBA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 autoAdjust="0"/>
    <p:restoredTop sz="80116" autoAdjust="0"/>
  </p:normalViewPr>
  <p:slideViewPr>
    <p:cSldViewPr snapToGrid="0" showGuides="1">
      <p:cViewPr varScale="1">
        <p:scale>
          <a:sx n="90" d="100"/>
          <a:sy n="90" d="100"/>
        </p:scale>
        <p:origin x="708" y="84"/>
      </p:cViewPr>
      <p:guideLst>
        <p:guide orient="horz" pos="2319"/>
        <p:guide pos="3840"/>
      </p:guideLst>
    </p:cSldViewPr>
  </p:slideViewPr>
  <p:outlineViewPr>
    <p:cViewPr>
      <p:scale>
        <a:sx n="33" d="100"/>
        <a:sy n="33" d="100"/>
      </p:scale>
      <p:origin x="0" y="-1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84"/>
    </p:cViewPr>
  </p:sorterViewPr>
  <p:notesViewPr>
    <p:cSldViewPr snapToGrid="0" showGuides="1">
      <p:cViewPr>
        <p:scale>
          <a:sx n="100" d="100"/>
          <a:sy n="100" d="100"/>
        </p:scale>
        <p:origin x="1980" y="-34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8A826-9C36-427F-AF83-F4466E824450}" type="datetimeFigureOut">
              <a:rPr lang="en-US" smtClean="0"/>
              <a:t>7/17/2014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DDBC5-D5D3-457B-9B52-88D364351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10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BA27F-2171-4FB3-B7DE-21F75FEECE02}" type="datetimeFigureOut">
              <a:rPr lang="fr-FR" smtClean="0"/>
              <a:t>17/07/2014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2C867-D9AE-46AD-ACB2-3690A0E5C64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342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noProof="0" dirty="0" smtClean="0"/>
              <a:t>Name 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Brian’s student 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3 year PhD computer graphics.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My research topic is character skinning which is …</a:t>
            </a:r>
          </a:p>
          <a:p>
            <a:pPr marL="171450" indent="-171450">
              <a:buFontTx/>
              <a:buChar char="-"/>
            </a:pPr>
            <a:endParaRPr lang="en-US" baseline="0" noProof="0" dirty="0" smtClean="0"/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This can be an alternate assignment. (I’ll give code on Thursday)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First class on skinning / First class in English / haven't taught since a year </a:t>
            </a:r>
          </a:p>
          <a:p>
            <a:pPr marL="171450" indent="-171450">
              <a:buFontTx/>
              <a:buChar char="-"/>
            </a:pPr>
            <a:r>
              <a:rPr lang="en-US" baseline="0" noProof="0" dirty="0" smtClean="0"/>
              <a:t>Please interrupt / ask questions me!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6199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Define skinning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7659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My work: improving real-time skinning techniques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add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Collisions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Sliding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Elasticity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Muscle bulges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I’ll say more next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4151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We have seen deformation, now its animation.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1795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The rig are</a:t>
            </a:r>
            <a:r>
              <a:rPr lang="en-US" baseline="0" noProof="0" dirty="0" smtClean="0"/>
              <a:t> the controls: body / face  /clothes … anything that moves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It must be intuitive to use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Hence the custom shapes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424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FK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IK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Specifying </a:t>
            </a:r>
            <a:r>
              <a:rPr lang="en-US" noProof="0" dirty="0" err="1" smtClean="0"/>
              <a:t>deegres</a:t>
            </a:r>
            <a:r>
              <a:rPr lang="en-US" noProof="0" dirty="0" smtClean="0"/>
              <a:t> of freedoms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Define which is IK or FK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Some people’s job is JUST to rig not even animate.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Google character TD rigger demo reel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1573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Low</a:t>
            </a:r>
            <a:r>
              <a:rPr lang="en-US" baseline="0" noProof="0" dirty="0" smtClean="0"/>
              <a:t> res for faster interactions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err="1" smtClean="0"/>
              <a:t>Keyframes</a:t>
            </a:r>
            <a:r>
              <a:rPr lang="en-US" baseline="0" noProof="0" dirty="0" smtClean="0"/>
              <a:t>: need interpolation linear / Bezier / … (won’t explain though, don’t have time )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1356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Geometric skinning is very basic so: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How do we do muscle bugles / skin sliding?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 present popular methods used in animation movies.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8025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325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Never</a:t>
            </a:r>
            <a:r>
              <a:rPr lang="en-US" baseline="0" dirty="0" smtClean="0"/>
              <a:t> seen it used in games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0140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Simulate muscles:</a:t>
            </a:r>
          </a:p>
          <a:p>
            <a:pPr marL="0" indent="0">
              <a:buFontTx/>
              <a:buNone/>
            </a:pPr>
            <a:r>
              <a:rPr lang="en-US" dirty="0" smtClean="0"/>
              <a:t>We get automatically:</a:t>
            </a:r>
          </a:p>
          <a:p>
            <a:pPr marL="0" indent="0">
              <a:buFontTx/>
              <a:buNone/>
            </a:pPr>
            <a:r>
              <a:rPr lang="en-US" dirty="0" smtClean="0"/>
              <a:t>Bulge,</a:t>
            </a:r>
            <a:r>
              <a:rPr lang="en-US" baseline="0" dirty="0" smtClean="0"/>
              <a:t> contact, sliding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But there is a lot of muscles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476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Character animation mostly needed</a:t>
            </a:r>
            <a:r>
              <a:rPr lang="en-US" baseline="0" noProof="0" dirty="0" smtClean="0"/>
              <a:t> in virtual reality and entertainment industry.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smtClean="0"/>
              <a:t>Game: need</a:t>
            </a:r>
            <a:r>
              <a:rPr lang="en-US" baseline="0" noProof="0" dirty="0" smtClean="0"/>
              <a:t> real-time / small time budget 30ms to share with physic / artificial Intelligence / lighting / smoke / lens blur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noProof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Animation movies: Not necessarily realistic / higher definitions / cloth </a:t>
            </a:r>
            <a:r>
              <a:rPr lang="en-US" baseline="0" noProof="0" dirty="0" err="1" smtClean="0"/>
              <a:t>simu</a:t>
            </a:r>
            <a:r>
              <a:rPr lang="en-US" baseline="0" noProof="0" dirty="0" smtClean="0"/>
              <a:t> needs the skin to be correct / edition in interactive time are welcome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noProof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Movies: high realism / muscle </a:t>
            </a:r>
            <a:r>
              <a:rPr lang="en-US" baseline="0" noProof="0" dirty="0" err="1" smtClean="0"/>
              <a:t>simu</a:t>
            </a:r>
            <a:r>
              <a:rPr lang="en-US" baseline="0" noProof="0" dirty="0" smtClean="0"/>
              <a:t> / higher budget / more time spent by the artist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8400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To</a:t>
            </a:r>
            <a:r>
              <a:rPr lang="en-US" baseline="0" dirty="0" smtClean="0"/>
              <a:t> give you an idea this is just one bicep setup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6341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Geometric skinning: no advanced effects but efficient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Pose space interpolation: widespread in animation movies corrects most of the defects produce bulge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Muscle </a:t>
            </a:r>
            <a:r>
              <a:rPr lang="en-US" baseline="0" dirty="0" err="1" smtClean="0"/>
              <a:t>sim</a:t>
            </a:r>
            <a:r>
              <a:rPr lang="en-US" baseline="0" dirty="0" smtClean="0"/>
              <a:t>: mostly post effects movies even more tedious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8475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Let’s get technical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78190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“Geometric</a:t>
            </a:r>
            <a:r>
              <a:rPr lang="en-US" baseline="0" dirty="0" smtClean="0"/>
              <a:t> skinning” because we only use bone positions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76963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Just for</a:t>
            </a:r>
            <a:r>
              <a:rPr lang="en-US" baseline="0" dirty="0" smtClean="0"/>
              <a:t> the record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518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Remember</a:t>
            </a:r>
            <a:r>
              <a:rPr lang="en-US" baseline="0" dirty="0" smtClean="0"/>
              <a:t> this equation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13486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A look</a:t>
            </a:r>
            <a:r>
              <a:rPr lang="en-US" baseline="0" dirty="0" smtClean="0"/>
              <a:t> at the rigid case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- No weight overlap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0574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A look</a:t>
            </a:r>
            <a:r>
              <a:rPr lang="en-US" baseline="0" dirty="0" smtClean="0"/>
              <a:t> with </a:t>
            </a:r>
            <a:r>
              <a:rPr lang="en-US" baseline="0" dirty="0" err="1" smtClean="0"/>
              <a:t>smoot</a:t>
            </a:r>
            <a:r>
              <a:rPr lang="en-US" baseline="0" dirty="0" smtClean="0"/>
              <a:t> weights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3105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71182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8546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Target hardware is important.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47593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3292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24245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err="1" smtClean="0"/>
              <a:t>Traditionnal</a:t>
            </a:r>
            <a:r>
              <a:rPr lang="en-US" dirty="0" smtClean="0"/>
              <a:t> way:</a:t>
            </a:r>
          </a:p>
          <a:p>
            <a:pPr marL="0" indent="0">
              <a:buFontTx/>
              <a:buNone/>
            </a:pPr>
            <a:r>
              <a:rPr lang="en-US" dirty="0" smtClean="0"/>
              <a:t>Consider deformed vertices </a:t>
            </a:r>
          </a:p>
          <a:p>
            <a:pPr marL="0" indent="0">
              <a:buFontTx/>
              <a:buNone/>
            </a:pPr>
            <a:r>
              <a:rPr lang="en-US" dirty="0" smtClean="0"/>
              <a:t>Compute Normal per face</a:t>
            </a:r>
          </a:p>
          <a:p>
            <a:pPr marL="0" indent="0">
              <a:buFontTx/>
              <a:buNone/>
            </a:pPr>
            <a:r>
              <a:rPr lang="en-US" dirty="0" smtClean="0"/>
              <a:t>Average</a:t>
            </a:r>
          </a:p>
          <a:p>
            <a:pPr marL="0" indent="0">
              <a:buFontTx/>
              <a:buNone/>
            </a:pPr>
            <a:r>
              <a:rPr lang="en-US" dirty="0" smtClean="0"/>
              <a:t>Normalize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Or approximate</a:t>
            </a:r>
            <a:r>
              <a:rPr lang="en-US" baseline="0" dirty="0" smtClean="0"/>
              <a:t> the normal</a:t>
            </a:r>
            <a:r>
              <a:rPr lang="en-US" baseline="0" dirty="0"/>
              <a:t> </a:t>
            </a:r>
            <a:r>
              <a:rPr lang="en-US" baseline="0" dirty="0" smtClean="0"/>
              <a:t>with </a:t>
            </a:r>
            <a:r>
              <a:rPr lang="en-US" baseline="0" smtClean="0"/>
              <a:t>the blending</a:t>
            </a:r>
          </a:p>
          <a:p>
            <a:pPr marL="0" indent="0">
              <a:buFontTx/>
              <a:buNone/>
            </a:pPr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60403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Normal is scaled up</a:t>
            </a:r>
            <a:r>
              <a:rPr lang="en-US" baseline="0" dirty="0" smtClean="0"/>
              <a:t> we want the inverse behavior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If there is no scale then inverse transpose does change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26115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26058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6400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77423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74623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74838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0405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Begin with a general overview of skinning methods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noProof="0" dirty="0" smtClean="0"/>
              <a:t>Then will see in depth skinning for games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17347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12661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Finding great skinning weights is hard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96155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1756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055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71655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4044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12523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04141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90610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30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from rest pose also called bind</a:t>
            </a:r>
            <a:r>
              <a:rPr lang="en-US" baseline="0" dirty="0" smtClean="0"/>
              <a:t> pose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97961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469839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Who thinks he want to do the assignment?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17877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“Geometric</a:t>
            </a:r>
            <a:r>
              <a:rPr lang="en-US" baseline="0" dirty="0" smtClean="0"/>
              <a:t> skinning” because we only use bone positions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85433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1395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796633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409117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768668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Explain</a:t>
            </a:r>
          </a:p>
          <a:p>
            <a:pPr marL="0" indent="0">
              <a:buFontTx/>
              <a:buNone/>
            </a:pPr>
            <a:r>
              <a:rPr lang="en-US" dirty="0" smtClean="0"/>
              <a:t>Very</a:t>
            </a:r>
            <a:r>
              <a:rPr lang="en-US" baseline="0" dirty="0" smtClean="0"/>
              <a:t> tedious for the user.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Even harder to model contact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2252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Define</a:t>
            </a:r>
            <a:r>
              <a:rPr lang="en-US" baseline="0" dirty="0" smtClean="0"/>
              <a:t> t</a:t>
            </a:r>
            <a:r>
              <a:rPr lang="en-US" dirty="0" smtClean="0"/>
              <a:t>he rig:     everything that controls the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4447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to bind the bones to the mesh</a:t>
            </a:r>
          </a:p>
          <a:p>
            <a:r>
              <a:rPr lang="en-US" dirty="0" smtClean="0"/>
              <a:t>Naïve solution</a:t>
            </a:r>
            <a:r>
              <a:rPr lang="en-US" baseline="0" dirty="0" smtClean="0"/>
              <a:t>: copy the bones transformations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9973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Ugly isn’t it!</a:t>
            </a:r>
          </a:p>
          <a:p>
            <a:endParaRPr lang="en-US" dirty="0" smtClean="0"/>
          </a:p>
          <a:p>
            <a:r>
              <a:rPr lang="en-US" dirty="0" smtClean="0"/>
              <a:t>Geometric skinning means:</a:t>
            </a:r>
            <a:r>
              <a:rPr lang="en-US" baseline="0" dirty="0" smtClean="0"/>
              <a:t> we only use bones</a:t>
            </a:r>
          </a:p>
          <a:p>
            <a:r>
              <a:rPr lang="en-US" baseline="0" dirty="0" smtClean="0"/>
              <a:t>There is a lot of different geometric skinning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914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better geometric skinning is: smooth binding</a:t>
            </a:r>
          </a:p>
          <a:p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Blue</a:t>
            </a:r>
            <a:r>
              <a:rPr lang="en-US" baseline="0" dirty="0" smtClean="0"/>
              <a:t> no influence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Red full influence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We’ll talk later about their edition generation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337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60DA-990F-4574-8567-D9C7A9D3E28E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2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C041-A6EB-42DD-A19E-CD5BA795FE48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16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C1E0-D351-448B-8DD7-F2D0E039F3D7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66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EE5A-D96C-4C56-AF67-B3A8947CF94D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34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266D-A111-446F-9BEA-EA6982FB878D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455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9AA76-FFEF-454D-BEFB-B8E0323DF87A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800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D79-726C-4E32-8962-4905586E706A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004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67734-0295-461D-A5BD-A68FD9A23A21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78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0602-8F1B-4AE8-B3CD-239F38AB9E83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382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7938"/>
            <a:ext cx="6096001" cy="307777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7C7E1-4E27-4EEB-ACF2-96780338C88A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07777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9"/>
          <p:cNvSpPr txBox="1"/>
          <p:nvPr userDrawn="1"/>
        </p:nvSpPr>
        <p:spPr>
          <a:xfrm>
            <a:off x="2051222" y="0"/>
            <a:ext cx="4044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noProof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Character</a:t>
            </a:r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animation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096001" y="6350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R. Vaillant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179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8425-9F92-4327-962D-551E4AD2DAA8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9000" y="5993208"/>
            <a:ext cx="1143000" cy="51038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307777"/>
          </a:xfrm>
          <a:prstGeom prst="rect">
            <a:avLst/>
          </a:prstGeom>
          <a:solidFill>
            <a:schemeClr val="dk1">
              <a:alpha val="4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/>
          <p:cNvSpPr txBox="1"/>
          <p:nvPr userDrawn="1"/>
        </p:nvSpPr>
        <p:spPr>
          <a:xfrm>
            <a:off x="3738999" y="0"/>
            <a:ext cx="471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Implicit</a:t>
            </a:r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Skinning</a:t>
            </a:r>
            <a:r>
              <a:rPr lang="fr-FR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– Rodolphe Vaillant &amp; al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303827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221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0610-EE0A-4835-A5BF-37112D59B494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9000" y="5993208"/>
            <a:ext cx="1143000" cy="51038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6416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BA265-9F1B-4BBC-9604-3837630CE77E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0108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06644-4F6B-4261-8040-CC7A622DAE5D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3115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5123-9C85-45C1-857D-A2A6482E6959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9299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A50C-5403-4DE4-84C3-969DFF8D1178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9593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4C6F-47D7-420D-8955-EC56B7187652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1449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7970FF6-4DF5-4E32-B6A4-861828D41BD4}" type="datetime1">
              <a:rPr lang="fr-FR" smtClean="0"/>
              <a:t>17/07/2014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38497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vaillant@irit.fr" TargetMode="External"/><Relationship Id="rId4" Type="http://schemas.openxmlformats.org/officeDocument/2006/relationships/hyperlink" Target="http://rodolphe-vaillant.fr/?p=teachi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5.mp4"/><Relationship Id="rId7" Type="http://schemas.openxmlformats.org/officeDocument/2006/relationships/image" Target="../media/image2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hyperlink" Target="https://www.youtube.com/channel/UCXPPRAXXlUtjnyOBXGX8WQg" TargetMode="Externa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hyperlink" Target="http://www.digitaltutors.com/" TargetMode="External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lendswap.com/blends/view/12991" TargetMode="Externa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29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7.jp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1.png"/><Relationship Id="rId4" Type="http://schemas.openxmlformats.org/officeDocument/2006/relationships/image" Target="../media/image48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0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0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4"/><Relationship Id="rId1" Type="http://schemas.openxmlformats.org/officeDocument/2006/relationships/video" Target="NULL" TargetMode="External"/><Relationship Id="rId5" Type="http://schemas.openxmlformats.org/officeDocument/2006/relationships/image" Target="../media/image76.png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iggraph.org/asia2012/" TargetMode="External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iggraph.org/asia2012/" TargetMode="External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4.mp4"/><Relationship Id="rId1" Type="http://schemas.openxmlformats.org/officeDocument/2006/relationships/video" Target="NULL" TargetMode="External"/><Relationship Id="rId5" Type="http://schemas.openxmlformats.org/officeDocument/2006/relationships/image" Target="../media/image81.png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3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540.png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hyperlink" Target="https://www.youtube.com/channel/UCV1ks2APY9Mn21UlSJe4IcQ" TargetMode="External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" y="2557047"/>
            <a:ext cx="12192000" cy="869419"/>
          </a:xfrm>
        </p:spPr>
        <p:txBody>
          <a:bodyPr/>
          <a:lstStyle/>
          <a:p>
            <a:pPr algn="ctr"/>
            <a:r>
              <a:rPr lang="en-US" sz="4000" b="1" noProof="0" dirty="0" smtClean="0"/>
              <a:t>Introduction to character “</a:t>
            </a:r>
            <a:r>
              <a:rPr lang="en-US" sz="4000" b="1" dirty="0" smtClean="0"/>
              <a:t>skinning”</a:t>
            </a:r>
            <a:endParaRPr lang="en-US" sz="4000" b="1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2" y="296707"/>
            <a:ext cx="619643" cy="947096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0" y="2991757"/>
            <a:ext cx="12192000" cy="17319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 smtClean="0"/>
          </a:p>
          <a:p>
            <a:pPr lvl="1"/>
            <a:r>
              <a:rPr lang="en-US" sz="3400" dirty="0" err="1" smtClean="0"/>
              <a:t>Rodolphe</a:t>
            </a:r>
            <a:r>
              <a:rPr lang="en-US" sz="3400" dirty="0" smtClean="0"/>
              <a:t> </a:t>
            </a:r>
            <a:r>
              <a:rPr lang="en-US" sz="3400" dirty="0" err="1" smtClean="0"/>
              <a:t>Vaillant</a:t>
            </a:r>
            <a:endParaRPr lang="en-US" sz="3400" dirty="0" smtClean="0"/>
          </a:p>
          <a:p>
            <a:pPr lvl="1"/>
            <a:endParaRPr lang="en-US" sz="3400" dirty="0" smtClean="0"/>
          </a:p>
          <a:p>
            <a:pPr lvl="1"/>
            <a:r>
              <a:rPr lang="en-US" sz="3400" dirty="0">
                <a:hlinkClick r:id="rId4"/>
              </a:rPr>
              <a:t>http://rodolphe-vaillant.fr/?</a:t>
            </a:r>
            <a:r>
              <a:rPr lang="en-US" sz="3400" dirty="0" smtClean="0">
                <a:hlinkClick r:id="rId4"/>
              </a:rPr>
              <a:t>p=teaching</a:t>
            </a:r>
            <a:endParaRPr lang="en-US" sz="3400" dirty="0" smtClean="0"/>
          </a:p>
          <a:p>
            <a:pPr lvl="1"/>
            <a:r>
              <a:rPr lang="en-US" sz="3400" dirty="0" smtClean="0">
                <a:hlinkClick r:id="rId5"/>
              </a:rPr>
              <a:t>vaillant@irit.fr</a:t>
            </a:r>
            <a:endParaRPr lang="en-US" sz="3400" dirty="0" smtClean="0"/>
          </a:p>
          <a:p>
            <a:pPr lvl="1"/>
            <a:endParaRPr lang="en-US" sz="3400" dirty="0"/>
          </a:p>
          <a:p>
            <a:pPr lvl="1"/>
            <a:endParaRPr lang="en-US" sz="3400" dirty="0" smtClean="0"/>
          </a:p>
          <a:p>
            <a:pPr lvl="1"/>
            <a:endParaRPr lang="en-US" sz="3400" dirty="0"/>
          </a:p>
          <a:p>
            <a:pPr lvl="1"/>
            <a:endParaRPr lang="en-US" sz="3400" dirty="0" smtClean="0"/>
          </a:p>
          <a:p>
            <a:pPr lvl="1"/>
            <a:endParaRPr lang="en-US" sz="3400" dirty="0"/>
          </a:p>
          <a:p>
            <a:pPr lvl="1"/>
            <a:endParaRPr lang="en-US" sz="34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1015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6082"/>
    </mc:Choice>
    <mc:Fallback xmlns="">
      <p:transition advTm="1608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ana_dual_qua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7759" y="1377105"/>
            <a:ext cx="8131212" cy="449845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</a:t>
            </a:r>
            <a:r>
              <a:rPr lang="en-US" dirty="0" smtClean="0"/>
              <a:t>skinning </a:t>
            </a:r>
            <a:r>
              <a:rPr lang="en-US" dirty="0"/>
              <a:t>(smooth)</a:t>
            </a:r>
            <a:endParaRPr lang="en-US" noProof="0" dirty="0"/>
          </a:p>
        </p:txBody>
      </p:sp>
      <p:sp>
        <p:nvSpPr>
          <p:cNvPr id="51" name="TextBox 50"/>
          <p:cNvSpPr txBox="1"/>
          <p:nvPr/>
        </p:nvSpPr>
        <p:spPr>
          <a:xfrm>
            <a:off x="2007759" y="5949173"/>
            <a:ext cx="8131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Skinning</a:t>
            </a:r>
            <a:r>
              <a:rPr lang="en-US" sz="2000" dirty="0" smtClean="0"/>
              <a:t> designate the deformation algorithm:</a:t>
            </a:r>
          </a:p>
          <a:p>
            <a:pPr algn="ctr"/>
            <a:r>
              <a:rPr lang="en-US" sz="2000" dirty="0" smtClean="0"/>
              <a:t>How the </a:t>
            </a:r>
            <a:r>
              <a:rPr lang="en-US" sz="2000" dirty="0"/>
              <a:t>mesh (skin) </a:t>
            </a:r>
            <a:r>
              <a:rPr lang="en-US" sz="2000" dirty="0" smtClean="0"/>
              <a:t>is linked to the skeleton (rig).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1386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391"/>
    </mc:Choice>
    <mc:Fallback xmlns="">
      <p:transition advTm="12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3"/>
        <p14:stopEvt time="2370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is_siggasia2014_sho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2403" y="1541417"/>
            <a:ext cx="8887194" cy="499904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stuff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1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Animation stage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015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 smtClean="0"/>
              <a:t>Rigging</a:t>
            </a:r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610" y="1509451"/>
            <a:ext cx="4051457" cy="434966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16" y="1509452"/>
            <a:ext cx="4051456" cy="434966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97016" y="6066780"/>
            <a:ext cx="4051456" cy="64447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Skeleton rig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26611" y="6066780"/>
            <a:ext cx="4051456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Custom shapes rig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588145"/>
            <a:ext cx="56033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/>
              <a:t>“</a:t>
            </a:r>
            <a:r>
              <a:rPr lang="en-US" sz="1000" i="1" dirty="0" err="1" smtClean="0"/>
              <a:t>Sintel</a:t>
            </a:r>
            <a:r>
              <a:rPr lang="en-US" sz="1000" i="1" dirty="0" smtClean="0"/>
              <a:t>”: a 3D model courtesy of Duran open movie project from the blender foundation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12330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 smtClean="0"/>
              <a:t>Rigging: FK </a:t>
            </a:r>
            <a:r>
              <a:rPr lang="en-US" dirty="0" err="1" smtClean="0"/>
              <a:t>vs</a:t>
            </a:r>
            <a:r>
              <a:rPr lang="en-US" dirty="0" smtClean="0"/>
              <a:t> IK</a:t>
            </a:r>
            <a:endParaRPr lang="fr-FR" dirty="0"/>
          </a:p>
        </p:txBody>
      </p:sp>
      <p:pic>
        <p:nvPicPr>
          <p:cNvPr id="5" name="dan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840" y="1418887"/>
            <a:ext cx="4335632" cy="467780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sintel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74933" y="1418886"/>
            <a:ext cx="4502387" cy="467780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12840" y="6213524"/>
            <a:ext cx="4335632" cy="64447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Forward Kinematic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74932" y="6213524"/>
            <a:ext cx="4502387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Inverse Kinematic</a:t>
            </a:r>
          </a:p>
        </p:txBody>
      </p:sp>
    </p:spTree>
    <p:extLst>
      <p:ext uri="{BB962C8B-B14F-4D97-AF65-F5344CB8AC3E}">
        <p14:creationId xmlns:p14="http://schemas.microsoft.com/office/powerpoint/2010/main" val="293035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 err="1" smtClean="0"/>
              <a:t>Keyframing</a:t>
            </a: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92" y="1794435"/>
            <a:ext cx="3572264" cy="362790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eyfram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48472" y="452718"/>
            <a:ext cx="5974284" cy="59742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46111" y="5455804"/>
            <a:ext cx="4051456" cy="64447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Low resolution proxy</a:t>
            </a:r>
          </a:p>
        </p:txBody>
      </p:sp>
    </p:spTree>
    <p:extLst>
      <p:ext uri="{BB962C8B-B14F-4D97-AF65-F5344CB8AC3E}">
        <p14:creationId xmlns:p14="http://schemas.microsoft.com/office/powerpoint/2010/main" val="250513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Advanced  deformations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1401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Pose space interpolation</a:t>
            </a:r>
            <a:endParaRPr lang="en-US" noProof="0" dirty="0"/>
          </a:p>
        </p:txBody>
      </p:sp>
      <p:pic>
        <p:nvPicPr>
          <p:cNvPr id="6" name="psd_buck_bunny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7431" y="1333041"/>
            <a:ext cx="8797138" cy="494839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697431" y="6281431"/>
            <a:ext cx="9505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Original content from </a:t>
            </a:r>
            <a:r>
              <a:rPr lang="en-US" sz="800" i="1" dirty="0" err="1" smtClean="0"/>
              <a:t>youtube</a:t>
            </a:r>
            <a:r>
              <a:rPr lang="en-US" sz="800" i="1" dirty="0" smtClean="0"/>
              <a:t> </a:t>
            </a:r>
            <a:r>
              <a:rPr lang="en-US" sz="800" i="1" dirty="0"/>
              <a:t>channel </a:t>
            </a:r>
            <a:r>
              <a:rPr lang="en-US" sz="800" i="1" dirty="0" smtClean="0"/>
              <a:t> “Andrew </a:t>
            </a:r>
            <a:r>
              <a:rPr lang="en-US" sz="800" i="1" dirty="0" err="1" smtClean="0"/>
              <a:t>silke</a:t>
            </a:r>
            <a:r>
              <a:rPr lang="en-US" sz="800" i="1" dirty="0" smtClean="0"/>
              <a:t>”</a:t>
            </a:r>
          </a:p>
          <a:p>
            <a:r>
              <a:rPr lang="en-US" sz="800" i="1" dirty="0" smtClean="0"/>
              <a:t>Title: Corrective </a:t>
            </a:r>
            <a:r>
              <a:rPr lang="en-US" sz="800" i="1" dirty="0" err="1"/>
              <a:t>Blendshapes</a:t>
            </a:r>
            <a:r>
              <a:rPr lang="en-US" sz="800" i="1" dirty="0"/>
              <a:t>: Pro tip, Using Extract Deltas Free Plugin (Maya) Vid 3/7 </a:t>
            </a:r>
            <a:endParaRPr lang="en-US" sz="800" i="1" dirty="0" smtClean="0"/>
          </a:p>
          <a:p>
            <a:r>
              <a:rPr lang="en-US" sz="800" i="1" dirty="0" smtClean="0"/>
              <a:t>url: https</a:t>
            </a:r>
            <a:r>
              <a:rPr lang="en-US" sz="800" i="1" dirty="0"/>
              <a:t>://www.youtube.com/watch?v=YvNdYseSNFs&amp;list=PL4ZR92iL9G0EF0eSQz-2lrBd4gDL_oAYu</a:t>
            </a:r>
          </a:p>
          <a:p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138392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GI Deformation Test HD_ _Lbrush_ by Joe Alter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4823" end="23505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8760" y="1159101"/>
            <a:ext cx="9654479" cy="543064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352733" y="1352337"/>
            <a:ext cx="343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Basic geometric skinning: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55067" y="1352337"/>
            <a:ext cx="3395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Pose interpolation: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Pose </a:t>
            </a:r>
            <a:r>
              <a:rPr lang="en-US" dirty="0" smtClean="0"/>
              <a:t>space interpolation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465349" y="5979199"/>
            <a:ext cx="7439721" cy="2899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52082" y="6050079"/>
            <a:ext cx="8287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Pose </a:t>
            </a:r>
            <a:r>
              <a:rPr lang="fr-FR" sz="1400" dirty="0" err="1"/>
              <a:t>space</a:t>
            </a:r>
            <a:r>
              <a:rPr lang="fr-FR" sz="1400" dirty="0"/>
              <a:t> </a:t>
            </a:r>
            <a:r>
              <a:rPr lang="fr-FR" sz="1400" dirty="0" err="1"/>
              <a:t>deformation</a:t>
            </a:r>
            <a:r>
              <a:rPr lang="fr-FR" sz="1400" dirty="0"/>
              <a:t> [J.P Lewis &amp; al 2000</a:t>
            </a:r>
            <a:r>
              <a:rPr lang="fr-FR" sz="1400" dirty="0" smtClean="0"/>
              <a:t>]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606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Muscle simulation</a:t>
            </a:r>
            <a:endParaRPr lang="en-US" noProof="0" dirty="0"/>
          </a:p>
        </p:txBody>
      </p:sp>
      <p:pic>
        <p:nvPicPr>
          <p:cNvPr id="6" name="muscle_simu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9790" y="1424152"/>
            <a:ext cx="8652420" cy="486698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69790" y="6273225"/>
            <a:ext cx="9505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Original content from </a:t>
            </a:r>
            <a:r>
              <a:rPr lang="en-US" sz="800" i="1" dirty="0" err="1" smtClean="0"/>
              <a:t>youtube</a:t>
            </a:r>
            <a:r>
              <a:rPr lang="en-US" sz="800" i="1" dirty="0" smtClean="0"/>
              <a:t> </a:t>
            </a:r>
            <a:r>
              <a:rPr lang="en-US" sz="800" i="1" dirty="0"/>
              <a:t>channel </a:t>
            </a:r>
            <a:r>
              <a:rPr lang="en-US" sz="800" i="1" dirty="0" smtClean="0"/>
              <a:t> “</a:t>
            </a:r>
            <a:r>
              <a:rPr lang="en-US" sz="800" dirty="0" err="1">
                <a:hlinkClick r:id="rId6"/>
              </a:rPr>
              <a:t>adomyip</a:t>
            </a:r>
            <a:r>
              <a:rPr lang="en-US" sz="800" i="1" dirty="0" smtClean="0"/>
              <a:t>”</a:t>
            </a:r>
          </a:p>
          <a:p>
            <a:r>
              <a:rPr lang="en-US" sz="800" i="1" dirty="0" smtClean="0"/>
              <a:t>Title: </a:t>
            </a:r>
            <a:r>
              <a:rPr lang="en-US" sz="800" b="1" dirty="0" err="1" smtClean="0"/>
              <a:t>Riging</a:t>
            </a:r>
            <a:r>
              <a:rPr lang="en-US" sz="800" b="1" dirty="0" smtClean="0"/>
              <a:t> </a:t>
            </a:r>
            <a:r>
              <a:rPr lang="en-US" sz="800" b="1" dirty="0" err="1"/>
              <a:t>Showreel</a:t>
            </a:r>
            <a:r>
              <a:rPr lang="en-US" sz="800" b="1" dirty="0"/>
              <a:t> - Muscle Simulation </a:t>
            </a:r>
            <a:endParaRPr lang="en-US" sz="800" i="1" dirty="0" smtClean="0"/>
          </a:p>
          <a:p>
            <a:r>
              <a:rPr lang="en-US" sz="800" i="1" dirty="0"/>
              <a:t>url</a:t>
            </a:r>
            <a:r>
              <a:rPr lang="en-US" sz="800" i="1" dirty="0" smtClean="0"/>
              <a:t>: https</a:t>
            </a:r>
            <a:r>
              <a:rPr lang="en-US" sz="800" i="1" dirty="0"/>
              <a:t>://www.youtube.com/watch?v=spIRr9OcODk</a:t>
            </a:r>
          </a:p>
          <a:p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364383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/>
              <a:t>Context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138" y="5722848"/>
            <a:ext cx="2975642" cy="1135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Game </a:t>
            </a:r>
          </a:p>
          <a:p>
            <a:pPr marL="0" indent="0" algn="ctr">
              <a:buNone/>
            </a:pPr>
            <a:r>
              <a:rPr lang="en-US" sz="1600" i="1" dirty="0" smtClean="0"/>
              <a:t>(</a:t>
            </a:r>
            <a:r>
              <a:rPr lang="en-US" sz="1600" i="1" dirty="0" err="1" smtClean="0"/>
              <a:t>BioShock</a:t>
            </a:r>
            <a:r>
              <a:rPr lang="en-US" sz="1600" i="1" dirty="0" smtClean="0"/>
              <a:t> </a:t>
            </a:r>
            <a:r>
              <a:rPr lang="en-US" sz="1600" i="1" dirty="0" smtClean="0"/>
              <a:t>Infinite )</a:t>
            </a:r>
          </a:p>
          <a:p>
            <a:pPr marL="0" indent="0" algn="ctr">
              <a:buNone/>
            </a:pPr>
            <a:r>
              <a:rPr lang="en-US" sz="800" i="1" dirty="0"/>
              <a:t>2K Games</a:t>
            </a:r>
            <a:endParaRPr lang="en-US" sz="800" i="1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03312" y="3644900"/>
            <a:ext cx="8946541" cy="1579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47395" y="5722847"/>
            <a:ext cx="2417830" cy="1135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Animation movies</a:t>
            </a:r>
          </a:p>
          <a:p>
            <a:pPr marL="0" indent="0" algn="ctr">
              <a:buFont typeface="Wingdings 3" charset="2"/>
              <a:buNone/>
            </a:pPr>
            <a:r>
              <a:rPr lang="en-US" sz="1600" i="1" dirty="0" smtClean="0"/>
              <a:t>(Frozen</a:t>
            </a:r>
            <a:r>
              <a:rPr lang="en-US" sz="1600" i="1" dirty="0" smtClean="0"/>
              <a:t>)</a:t>
            </a:r>
          </a:p>
          <a:p>
            <a:pPr marL="0" indent="0" algn="ctr">
              <a:buNone/>
            </a:pPr>
            <a:r>
              <a:rPr lang="en-US" sz="800" i="1" dirty="0"/>
              <a:t>Walt Disney Pictures</a:t>
            </a:r>
            <a:endParaRPr lang="en-US" sz="800" i="1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805739" y="5722848"/>
            <a:ext cx="3622142" cy="1135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Movies’ VFX</a:t>
            </a:r>
          </a:p>
          <a:p>
            <a:pPr marL="0" indent="0" algn="ctr">
              <a:buFont typeface="Wingdings 3" charset="2"/>
              <a:buNone/>
            </a:pPr>
            <a:r>
              <a:rPr lang="en-US" sz="1600" i="1" dirty="0" smtClean="0"/>
              <a:t>(The Incredible Hulk</a:t>
            </a:r>
            <a:r>
              <a:rPr lang="en-US" sz="1600" i="1" dirty="0" smtClean="0"/>
              <a:t>)</a:t>
            </a:r>
          </a:p>
          <a:p>
            <a:pPr marL="0" indent="0" algn="ctr">
              <a:buFont typeface="Wingdings 3" charset="2"/>
              <a:buNone/>
            </a:pPr>
            <a:r>
              <a:rPr lang="en-US" sz="800" i="1" dirty="0" smtClean="0"/>
              <a:t>Universal Pictures</a:t>
            </a:r>
            <a:endParaRPr lang="en-US" sz="800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395" y="1609753"/>
            <a:ext cx="2301729" cy="389126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739" y="1604766"/>
            <a:ext cx="3622142" cy="389625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38" y="1604767"/>
            <a:ext cx="2975642" cy="390011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05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9549" y="6197928"/>
            <a:ext cx="865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Flexible but needs a lot of user inputs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Muscle simulation, rigging</a:t>
            </a:r>
            <a:endParaRPr lang="en-US" noProof="0" dirty="0"/>
          </a:p>
        </p:txBody>
      </p:sp>
      <p:pic>
        <p:nvPicPr>
          <p:cNvPr id="4" name="muscle_inser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65219" y="1243948"/>
            <a:ext cx="5928156" cy="487493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6273225"/>
            <a:ext cx="9505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Original content from: </a:t>
            </a:r>
            <a:r>
              <a:rPr lang="en-US" sz="800" i="1" dirty="0">
                <a:hlinkClick r:id="rId6"/>
              </a:rPr>
              <a:t>http://</a:t>
            </a:r>
            <a:r>
              <a:rPr lang="en-US" sz="800" i="1" dirty="0" smtClean="0">
                <a:hlinkClick r:id="rId6"/>
              </a:rPr>
              <a:t>www.digitaltutors.com</a:t>
            </a:r>
            <a:endParaRPr lang="en-US" sz="800" i="1" dirty="0" smtClean="0"/>
          </a:p>
          <a:p>
            <a:r>
              <a:rPr lang="en-US" sz="800" i="1" dirty="0" smtClean="0"/>
              <a:t>Maya 2008 tutorial on </a:t>
            </a:r>
            <a:r>
              <a:rPr lang="en-US" sz="800" i="1" dirty="0"/>
              <a:t>muscle simulation </a:t>
            </a:r>
            <a:endParaRPr lang="en-US" sz="800" i="1" dirty="0" smtClean="0"/>
          </a:p>
          <a:p>
            <a:r>
              <a:rPr lang="en-US" sz="800" i="1" dirty="0" smtClean="0"/>
              <a:t>http</a:t>
            </a:r>
            <a:r>
              <a:rPr lang="en-US" sz="800" i="1" dirty="0"/>
              <a:t>://www.digitaltutors.com/lesson/6353</a:t>
            </a:r>
          </a:p>
        </p:txBody>
      </p:sp>
    </p:spTree>
    <p:extLst>
      <p:ext uri="{BB962C8B-B14F-4D97-AF65-F5344CB8AC3E}">
        <p14:creationId xmlns:p14="http://schemas.microsoft.com/office/powerpoint/2010/main" val="335935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Summary</a:t>
            </a:r>
            <a:endParaRPr 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808" y="1905459"/>
            <a:ext cx="2119070" cy="37713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053" y="3007506"/>
            <a:ext cx="5379775" cy="266931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905459"/>
            <a:ext cx="2228962" cy="37713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0063" y="5804543"/>
            <a:ext cx="2975642" cy="64447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Geometric skinning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08052" y="5828606"/>
            <a:ext cx="5379775" cy="922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Pose space deformation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892522" y="5830093"/>
            <a:ext cx="2975642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Muscle simulation </a:t>
            </a:r>
          </a:p>
        </p:txBody>
      </p:sp>
    </p:spTree>
    <p:extLst>
      <p:ext uri="{BB962C8B-B14F-4D97-AF65-F5344CB8AC3E}">
        <p14:creationId xmlns:p14="http://schemas.microsoft.com/office/powerpoint/2010/main" val="16232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0" y="2219831"/>
            <a:ext cx="10058400" cy="20195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/>
              <a:t>Geometric skinning:</a:t>
            </a:r>
          </a:p>
          <a:p>
            <a:pPr algn="ctr"/>
            <a:r>
              <a:rPr lang="en-US" dirty="0" smtClean="0"/>
              <a:t>Linear blend skinning</a:t>
            </a:r>
          </a:p>
          <a:p>
            <a:pPr algn="ctr"/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2205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37889" cy="1387371"/>
          </a:xfrm>
        </p:spPr>
        <p:txBody>
          <a:bodyPr/>
          <a:lstStyle/>
          <a:p>
            <a:r>
              <a:rPr lang="en-US" noProof="0" dirty="0" smtClean="0"/>
              <a:t>Geometric skinning: </a:t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Linear blending skinning (LBS)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" y="1840089"/>
            <a:ext cx="2228962" cy="37713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969236" y="1840089"/>
            <a:ext cx="9103021" cy="481126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sz="2400" dirty="0" smtClean="0"/>
              <a:t>Ultra popular:</a:t>
            </a:r>
          </a:p>
          <a:p>
            <a:pPr lvl="1"/>
            <a:r>
              <a:rPr lang="en-US" sz="2000" dirty="0" smtClean="0"/>
              <a:t>In every game engines / 3D </a:t>
            </a:r>
            <a:r>
              <a:rPr lang="en-US" sz="2000" dirty="0" err="1" smtClean="0"/>
              <a:t>softwares</a:t>
            </a:r>
            <a:r>
              <a:rPr lang="en-US" sz="2000" dirty="0" smtClean="0"/>
              <a:t> (Maya, 3DStudioMax… )</a:t>
            </a:r>
          </a:p>
          <a:p>
            <a:pPr lvl="1"/>
            <a:r>
              <a:rPr lang="en-US" sz="2000" dirty="0" smtClean="0"/>
              <a:t>Very fast allow crowd simulations in real-time.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73" y="3227460"/>
            <a:ext cx="6179584" cy="347601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3911473" y="6313714"/>
            <a:ext cx="6179584" cy="389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sz="1600" i="1" dirty="0" smtClean="0"/>
              <a:t>“</a:t>
            </a:r>
            <a:r>
              <a:rPr lang="en-US" sz="1600" i="1" dirty="0" err="1" smtClean="0"/>
              <a:t>Hitman</a:t>
            </a:r>
            <a:r>
              <a:rPr lang="en-US" sz="1600" i="1" dirty="0" smtClean="0"/>
              <a:t> absolution” </a:t>
            </a:r>
            <a:r>
              <a:rPr lang="en-US" sz="900" i="1" dirty="0" smtClean="0"/>
              <a:t>I/O interactive</a:t>
            </a:r>
            <a:endParaRPr lang="en-US" sz="9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9918" y="5611455"/>
            <a:ext cx="295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 smtClean="0"/>
              <a:t>“</a:t>
            </a:r>
            <a:r>
              <a:rPr lang="en-US" sz="900" i="1" dirty="0" err="1" smtClean="0"/>
              <a:t>Zepam</a:t>
            </a:r>
            <a:r>
              <a:rPr lang="en-US" sz="900" i="1" dirty="0" smtClean="0"/>
              <a:t>” </a:t>
            </a:r>
            <a:r>
              <a:rPr lang="en-US" sz="900" i="1" dirty="0"/>
              <a:t>model from </a:t>
            </a:r>
            <a:r>
              <a:rPr lang="en-US" sz="900" i="1" dirty="0" err="1" smtClean="0"/>
              <a:t>jpbouza</a:t>
            </a:r>
            <a:r>
              <a:rPr lang="en-US" sz="900" i="1" dirty="0" smtClean="0"/>
              <a:t> </a:t>
            </a:r>
          </a:p>
          <a:p>
            <a:pPr algn="ctr"/>
            <a:r>
              <a:rPr lang="en-US" sz="900" i="1" dirty="0" smtClean="0">
                <a:hlinkClick r:id="rId5"/>
              </a:rPr>
              <a:t>http</a:t>
            </a:r>
            <a:r>
              <a:rPr lang="en-US" sz="900" i="1" dirty="0">
                <a:hlinkClick r:id="rId5"/>
              </a:rPr>
              <a:t>://</a:t>
            </a:r>
            <a:r>
              <a:rPr lang="en-US" sz="900" i="1" dirty="0" smtClean="0">
                <a:hlinkClick r:id="rId5"/>
              </a:rPr>
              <a:t>www.blendswap.com/blends/view/12991</a:t>
            </a:r>
            <a:r>
              <a:rPr lang="en-US" sz="900" i="1" dirty="0" smtClean="0"/>
              <a:t> </a:t>
            </a:r>
            <a:endParaRPr lang="en-US" sz="900" i="1" dirty="0"/>
          </a:p>
        </p:txBody>
      </p:sp>
    </p:spTree>
    <p:extLst>
      <p:ext uri="{BB962C8B-B14F-4D97-AF65-F5344CB8AC3E}">
        <p14:creationId xmlns:p14="http://schemas.microsoft.com/office/powerpoint/2010/main" val="336513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37889" cy="1387371"/>
          </a:xfrm>
        </p:spPr>
        <p:txBody>
          <a:bodyPr/>
          <a:lstStyle/>
          <a:p>
            <a:r>
              <a:rPr lang="en-US" noProof="0" dirty="0" smtClean="0"/>
              <a:t>Geometric skinning: </a:t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Linear blending skinning (LBS)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" y="1840089"/>
            <a:ext cx="2228962" cy="37713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969236" y="1840089"/>
            <a:ext cx="9103021" cy="481126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sz="2400" dirty="0" smtClean="0"/>
              <a:t>Lots of names:</a:t>
            </a:r>
          </a:p>
          <a:p>
            <a:pPr lvl="1"/>
            <a:r>
              <a:rPr lang="en-US" sz="2000" dirty="0" smtClean="0"/>
              <a:t>Linear Blending Skinning (LBS)</a:t>
            </a:r>
          </a:p>
          <a:p>
            <a:pPr lvl="1"/>
            <a:r>
              <a:rPr lang="en-US" sz="2000" dirty="0"/>
              <a:t>skeletal subspace deformation (SSD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Smooth skinning</a:t>
            </a:r>
          </a:p>
          <a:p>
            <a:pPr lvl="1"/>
            <a:endParaRPr lang="en-US" sz="2000" dirty="0" smtClean="0"/>
          </a:p>
          <a:p>
            <a:pPr marL="0" indent="0">
              <a:buNone/>
            </a:pPr>
            <a:r>
              <a:rPr lang="en-US" sz="2200" dirty="0" smtClean="0"/>
              <a:t>Less popular names:</a:t>
            </a:r>
            <a:endParaRPr lang="en-US" sz="2000" dirty="0" smtClean="0"/>
          </a:p>
          <a:p>
            <a:pPr lvl="1"/>
            <a:r>
              <a:rPr lang="en-US" sz="2000" dirty="0"/>
              <a:t>Single-Weight Enveloping</a:t>
            </a:r>
            <a:endParaRPr lang="en-US" sz="2000" dirty="0" smtClean="0"/>
          </a:p>
          <a:p>
            <a:pPr lvl="1"/>
            <a:r>
              <a:rPr lang="en-US" sz="2000" dirty="0" smtClean="0"/>
              <a:t>blended skinning.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/>
              <a:t>multi-matrix </a:t>
            </a:r>
            <a:r>
              <a:rPr lang="en-US" sz="2000" dirty="0" smtClean="0"/>
              <a:t>skinning.</a:t>
            </a:r>
          </a:p>
          <a:p>
            <a:pPr lvl="1"/>
            <a:r>
              <a:rPr lang="en-US" sz="2000" dirty="0" smtClean="0"/>
              <a:t>sometimes </a:t>
            </a:r>
            <a:r>
              <a:rPr lang="en-US" sz="2000" dirty="0"/>
              <a:t>just skinning.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5812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87371"/>
          </a:xfrm>
        </p:spPr>
        <p:txBody>
          <a:bodyPr/>
          <a:lstStyle/>
          <a:p>
            <a:r>
              <a:rPr lang="en-US" noProof="0" dirty="0" smtClean="0"/>
              <a:t>Geometric skinning</a:t>
            </a:r>
            <a:r>
              <a:rPr lang="en-US" dirty="0"/>
              <a:t>.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LBS: the formula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76932" y="2752505"/>
                <a:ext cx="9111162" cy="2242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fr-FR" sz="2800" i="1">
                          <a:latin typeface="Cambria Math" panose="02040503050406030204" pitchFamily="18" charset="0"/>
                        </a:rPr>
                        <m:t> . </m:t>
                      </m:r>
                      <m:sSub>
                        <m:sSub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⋯+</m:t>
                      </m:r>
                      <m:d>
                        <m:d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fr-FR" sz="2800" i="1">
                          <a:latin typeface="Cambria Math" panose="02040503050406030204" pitchFamily="18" charset="0"/>
                        </a:rPr>
                        <m:t> . </m:t>
                      </m:r>
                      <m:sSub>
                        <m:sSub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fr-FR" sz="2800" i="1" dirty="0" smtClean="0">
                  <a:latin typeface="Cambria Math" panose="02040503050406030204" pitchFamily="18" charset="0"/>
                </a:endParaRPr>
              </a:p>
              <a:p>
                <a:endParaRPr lang="fr-FR" sz="28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𝑏𝑜𝑛𝑒𝑠</m:t>
                          </m:r>
                        </m:sup>
                        <m:e>
                          <m:d>
                            <m:d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fr-F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b="1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932" y="2752505"/>
                <a:ext cx="9111162" cy="22420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0" y="2111631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LBS is a linear combination of positions:</a:t>
            </a:r>
            <a:endParaRPr lang="en-US" sz="2000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394857" y="3309258"/>
            <a:ext cx="653143" cy="478971"/>
          </a:xfrm>
          <a:prstGeom prst="straightConnector1">
            <a:avLst/>
          </a:prstGeom>
          <a:ln w="3810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6111" y="3873549"/>
            <a:ext cx="3069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i</a:t>
            </a:r>
            <a:r>
              <a:rPr lang="en-US" sz="2000" baseline="30000" dirty="0" err="1" smtClean="0"/>
              <a:t>th</a:t>
            </a:r>
            <a:r>
              <a:rPr lang="en-US" sz="2000" baseline="30000" dirty="0" smtClean="0"/>
              <a:t> </a:t>
            </a:r>
            <a:r>
              <a:rPr lang="en-US" sz="2000" dirty="0" smtClean="0"/>
              <a:t>vertex animated </a:t>
            </a:r>
            <a:r>
              <a:rPr lang="en-US" sz="2000" dirty="0"/>
              <a:t>position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348472" y="4646048"/>
            <a:ext cx="784041" cy="811324"/>
          </a:xfrm>
          <a:prstGeom prst="straightConnector1">
            <a:avLst/>
          </a:prstGeom>
          <a:ln w="3810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54739" y="5435412"/>
            <a:ext cx="3069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4x4 transformation matrix of the </a:t>
            </a:r>
            <a:r>
              <a:rPr lang="en-US" sz="2000" dirty="0" err="1" smtClean="0"/>
              <a:t>j</a:t>
            </a:r>
            <a:r>
              <a:rPr lang="en-US" sz="2000" baseline="30000" dirty="0" err="1" smtClean="0"/>
              <a:t>th</a:t>
            </a:r>
            <a:r>
              <a:rPr lang="en-US" sz="2000" baseline="30000" dirty="0" smtClean="0"/>
              <a:t> </a:t>
            </a:r>
            <a:r>
              <a:rPr lang="en-US" sz="2000" dirty="0" smtClean="0"/>
              <a:t>bone</a:t>
            </a:r>
          </a:p>
          <a:p>
            <a:pPr algn="ctr"/>
            <a:r>
              <a:rPr lang="en-US" sz="2000" dirty="0" smtClean="0"/>
              <a:t>(world coordinates)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709895" y="4646048"/>
            <a:ext cx="24734" cy="589310"/>
          </a:xfrm>
          <a:prstGeom prst="straightConnector1">
            <a:avLst/>
          </a:prstGeom>
          <a:ln w="3810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18323" y="5399150"/>
            <a:ext cx="3246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Scalar weights</a:t>
            </a:r>
          </a:p>
          <a:p>
            <a:pPr algn="ctr"/>
            <a:r>
              <a:rPr lang="en-US" sz="2000" dirty="0" smtClean="0"/>
              <a:t>(influence of the bones)</a:t>
            </a:r>
            <a:endParaRPr lang="en-US" sz="20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8011886" y="4581435"/>
            <a:ext cx="914361" cy="761705"/>
          </a:xfrm>
          <a:prstGeom prst="straightConnector1">
            <a:avLst/>
          </a:prstGeom>
          <a:ln w="3810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75009" y="5313327"/>
            <a:ext cx="3069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Rest position</a:t>
            </a:r>
            <a:endParaRPr lang="en-US" sz="2000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050" y="5168535"/>
            <a:ext cx="644098" cy="108980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52" y="5740795"/>
            <a:ext cx="964084" cy="103504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31" y="2872627"/>
            <a:ext cx="943565" cy="9582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418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4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87371"/>
          </a:xfrm>
        </p:spPr>
        <p:txBody>
          <a:bodyPr/>
          <a:lstStyle/>
          <a:p>
            <a:r>
              <a:rPr lang="en-US" noProof="0" dirty="0" smtClean="0"/>
              <a:t>Geometric skinning: </a:t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Linear blending skinning (LBS)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6304" y="399112"/>
                <a:ext cx="4122696" cy="137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𝑏𝑜𝑛𝑒𝑠</m:t>
                          </m:r>
                        </m:sup>
                        <m:e>
                          <m:d>
                            <m:d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304" y="399112"/>
                <a:ext cx="4122696" cy="13712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0" y="2111631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Trivial case: rigid </a:t>
            </a:r>
            <a:r>
              <a:rPr lang="en-US" sz="2000" dirty="0" err="1" smtClean="0"/>
              <a:t>weigths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3" y="3128945"/>
            <a:ext cx="4589979" cy="199459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304" y="3134285"/>
            <a:ext cx="4433889" cy="198925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48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87371"/>
          </a:xfrm>
        </p:spPr>
        <p:txBody>
          <a:bodyPr/>
          <a:lstStyle/>
          <a:p>
            <a:r>
              <a:rPr lang="en-US" noProof="0" dirty="0" smtClean="0"/>
              <a:t>Geometric skinning: </a:t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Linear blending skinning (LBS)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6304" y="399112"/>
                <a:ext cx="4122696" cy="137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𝑏𝑜𝑛𝑒𝑠</m:t>
                          </m:r>
                        </m:sup>
                        <m:e>
                          <m:d>
                            <m:d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304" y="399112"/>
                <a:ext cx="4122696" cy="13712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24" y="2140572"/>
            <a:ext cx="4294074" cy="186601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25" y="4609938"/>
            <a:ext cx="4294074" cy="192653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324" y="4307067"/>
                <a:ext cx="5406631" cy="2410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d>
                            <m:d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sz="2800" i="1" dirty="0" smtClean="0">
                  <a:latin typeface="Cambria Math" panose="02040503050406030204" pitchFamily="18" charset="0"/>
                </a:endParaRPr>
              </a:p>
              <a:p>
                <a:r>
                  <a:rPr lang="fr-FR" sz="2800" b="0" dirty="0" smtClean="0"/>
                  <a:t>   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.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) . 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800" i="1">
                        <a:latin typeface="Cambria Math" panose="02040503050406030204" pitchFamily="18" charset="0"/>
                      </a:rPr>
                      <m:t> .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sz="2800" i="1">
                        <a:latin typeface="Cambria Math" panose="02040503050406030204" pitchFamily="18" charset="0"/>
                      </a:rPr>
                      <m:t>) . </m:t>
                    </m:r>
                    <m:sSub>
                      <m:sSubPr>
                        <m:ctrlPr>
                          <a:rPr lang="fr-F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,2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r>
                  <a:rPr lang="fr-FR" sz="2800" dirty="0" smtClean="0"/>
                  <a:t>    </a:t>
                </a:r>
                <a14:m>
                  <m:oMath xmlns:m="http://schemas.openxmlformats.org/officeDocument/2006/math">
                    <m:r>
                      <a:rPr lang="fr-FR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fr-F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800" i="1">
                        <a:latin typeface="Cambria Math" panose="02040503050406030204" pitchFamily="18" charset="0"/>
                      </a:rPr>
                      <m:t> . </m:t>
                    </m:r>
                    <m:f>
                      <m:f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80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24" y="4307067"/>
                <a:ext cx="5406631" cy="241059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25" y="2140572"/>
            <a:ext cx="4294074" cy="186601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01371" y="6232277"/>
                <a:ext cx="2694201" cy="48256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N.B: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𝑏𝑜𝑛𝑒𝑠</m:t>
                        </m:r>
                      </m:sup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371" y="6232277"/>
                <a:ext cx="2694201" cy="482568"/>
              </a:xfrm>
              <a:prstGeom prst="rect">
                <a:avLst/>
              </a:prstGeom>
              <a:blipFill rotWithShape="0">
                <a:blip r:embed="rId8"/>
                <a:stretch>
                  <a:fillRect l="-2262" t="-92500" b="-14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1009627" y="2241433"/>
            <a:ext cx="240671" cy="316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890814" y="2203873"/>
            <a:ext cx="693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</a:t>
            </a:r>
            <a:endParaRPr lang="fr-F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ultiply 6"/>
          <p:cNvSpPr/>
          <p:nvPr/>
        </p:nvSpPr>
        <p:spPr>
          <a:xfrm>
            <a:off x="10142220" y="2558305"/>
            <a:ext cx="167640" cy="123935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48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87371"/>
          </a:xfrm>
        </p:spPr>
        <p:txBody>
          <a:bodyPr/>
          <a:lstStyle/>
          <a:p>
            <a:r>
              <a:rPr lang="en-US" noProof="0" dirty="0" smtClean="0"/>
              <a:t>LBS: artifacts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932" y="2675382"/>
            <a:ext cx="4294074" cy="186601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ylinder_seq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4787" y="1765210"/>
            <a:ext cx="6553520" cy="368635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4787" y="5451565"/>
            <a:ext cx="6553520" cy="6444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Loss of volume / joint collapse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522932" y="1935497"/>
            <a:ext cx="4294074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Example 90° twist:</a:t>
            </a:r>
          </a:p>
        </p:txBody>
      </p:sp>
    </p:spTree>
    <p:extLst>
      <p:ext uri="{BB962C8B-B14F-4D97-AF65-F5344CB8AC3E}">
        <p14:creationId xmlns:p14="http://schemas.microsoft.com/office/powerpoint/2010/main" val="332714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87371"/>
          </a:xfrm>
        </p:spPr>
        <p:txBody>
          <a:bodyPr/>
          <a:lstStyle/>
          <a:p>
            <a:r>
              <a:rPr lang="en-US" noProof="0" dirty="0" smtClean="0"/>
              <a:t>LBS: artifacts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81" y="1231237"/>
            <a:ext cx="7824853" cy="493960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086578" y="6213524"/>
            <a:ext cx="4018844" cy="6444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/>
              <a:t>Self-intersecting geometry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25981" y="1231237"/>
            <a:ext cx="262246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Spec Ops The </a:t>
            </a:r>
            <a:r>
              <a:rPr lang="en-US" sz="1600" dirty="0" smtClean="0"/>
              <a:t>Line </a:t>
            </a:r>
            <a:r>
              <a:rPr lang="en-US" sz="900" dirty="0" smtClean="0"/>
              <a:t>2K Games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4006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/>
              <a:t>Context</a:t>
            </a:r>
            <a:endParaRPr lang="fr-F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24" y="5295424"/>
            <a:ext cx="2179304" cy="136819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758" y="5286830"/>
            <a:ext cx="4156149" cy="13853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4" name="Straight Arrow Connector 3"/>
          <p:cNvCxnSpPr/>
          <p:nvPr/>
        </p:nvCxnSpPr>
        <p:spPr>
          <a:xfrm>
            <a:off x="932079" y="4576759"/>
            <a:ext cx="9790466" cy="0"/>
          </a:xfrm>
          <a:prstGeom prst="straightConnector1">
            <a:avLst/>
          </a:prstGeom>
          <a:ln w="44450">
            <a:solidFill>
              <a:schemeClr val="bg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-9874" y="3830214"/>
            <a:ext cx="2653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Real-time rendering</a:t>
            </a:r>
          </a:p>
          <a:p>
            <a:pPr algn="ctr"/>
            <a:r>
              <a:rPr lang="en-US" dirty="0" smtClean="0"/>
              <a:t>30 ~ 15 </a:t>
            </a:r>
            <a:r>
              <a:rPr lang="en-US" dirty="0" err="1" smtClean="0"/>
              <a:t>ms</a:t>
            </a:r>
            <a:r>
              <a:rPr lang="en-US" dirty="0" smtClean="0"/>
              <a:t> per frame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71452" y="3830214"/>
            <a:ext cx="2924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Off-line rendering</a:t>
            </a:r>
          </a:p>
          <a:p>
            <a:pPr algn="ctr"/>
            <a:r>
              <a:rPr lang="en-US" dirty="0"/>
              <a:t>h</a:t>
            </a:r>
            <a:r>
              <a:rPr lang="en-US" dirty="0" smtClean="0"/>
              <a:t>ours per frame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0124" y="4747129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Visually plausible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486377" y="4747129"/>
            <a:ext cx="189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Visually realistic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723" y="1247002"/>
            <a:ext cx="1475268" cy="24940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66" y="1242014"/>
            <a:ext cx="2322621" cy="249838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5" y="1242016"/>
            <a:ext cx="1906175" cy="24983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182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LBS on GPU</a:t>
            </a:r>
            <a:endParaRPr 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55947"/>
            <a:ext cx="12192000" cy="164983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752600" y="1726960"/>
            <a:ext cx="1485900" cy="189253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575" y="3734964"/>
            <a:ext cx="12046847" cy="280076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uniform float3x4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bonesWorldMat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[24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];	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float4 position;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float4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blendIdx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float4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blendWgt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float4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blendPos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float4(0,0,0,0);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4; ++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blendPos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float4(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bonesWorldMat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blendIdx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]], position).xyz, 1.0)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blendWgt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// . . .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8488" y="1225162"/>
            <a:ext cx="668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Straightforward can be done while drawing the character.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5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/>
              <a:t>LBS normal computation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485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LBS normal computation.</a:t>
            </a:r>
            <a:endParaRPr 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9" y="2327469"/>
            <a:ext cx="3680562" cy="227864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3606" y="1528732"/>
            <a:ext cx="519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Compute using the deformed geometry: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3552" y="4606118"/>
                <a:ext cx="4122696" cy="1287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d>
                            <m:dPr>
                              <m:begChr m:val="‖"/>
                              <m:endChr m:val="‖"/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28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52" y="4606118"/>
                <a:ext cx="4122696" cy="12879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67535" y="2379965"/>
                <a:ext cx="4564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 smtClean="0">
                                  <a:solidFill>
                                    <a:srgbClr val="1E5ED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1E5EDC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1E5EDC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535" y="2379965"/>
                <a:ext cx="456472" cy="369332"/>
              </a:xfrm>
              <a:prstGeom prst="rect">
                <a:avLst/>
              </a:prstGeom>
              <a:blipFill rotWithShape="0">
                <a:blip r:embed="rId5"/>
                <a:stretch>
                  <a:fillRect r="-2667"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526708" y="2529738"/>
                <a:ext cx="455188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i="1" smtClean="0">
                              <a:solidFill>
                                <a:srgbClr val="20DFD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i="1">
                                  <a:solidFill>
                                    <a:srgbClr val="20DFD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20DFDF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20DFD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708" y="2529738"/>
                <a:ext cx="455188" cy="391646"/>
              </a:xfrm>
              <a:prstGeom prst="rect">
                <a:avLst/>
              </a:prstGeom>
              <a:blipFill rotWithShape="0">
                <a:blip r:embed="rId6"/>
                <a:stretch>
                  <a:fillRect r="-2703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145207" y="1528732"/>
            <a:ext cx="6354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 LBS formula and the inverse transpose “trick”: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45207" y="2529738"/>
                <a:ext cx="5075196" cy="1361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𝑏𝑜𝑛𝑒𝑠</m:t>
                          </m:r>
                        </m:sup>
                        <m:e>
                          <m:d>
                            <m:dPr>
                              <m:ctrlP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fr-FR" sz="28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fr-FR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sz="28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fr-FR" sz="28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fr-F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fr-F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 . </m:t>
                          </m:r>
                          <m:sSub>
                            <m:sSubPr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207" y="2529738"/>
                <a:ext cx="5075196" cy="136139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5776332" y="1528732"/>
            <a:ext cx="0" cy="473825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45530" y="6139773"/>
            <a:ext cx="4125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smtClean="0"/>
              <a:t>accurate </a:t>
            </a:r>
            <a:r>
              <a:rPr lang="en-US" b="1" dirty="0"/>
              <a:t>and </a:t>
            </a:r>
            <a:r>
              <a:rPr lang="en-US" b="1" dirty="0" smtClean="0"/>
              <a:t>general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But expensive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7259613" y="6139772"/>
            <a:ext cx="4125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smtClean="0"/>
              <a:t>Inexpensive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But not accurate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45207" y="3962034"/>
                <a:ext cx="57289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N.B: don’t forget to normalize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before and after.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207" y="3962034"/>
                <a:ext cx="5728930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851" t="-9836" r="-31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1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15978"/>
          </a:xfrm>
        </p:spPr>
        <p:txBody>
          <a:bodyPr/>
          <a:lstStyle/>
          <a:p>
            <a:r>
              <a:rPr lang="en-US" noProof="0" dirty="0" smtClean="0"/>
              <a:t>LBS normal computation:</a:t>
            </a:r>
            <a:br>
              <a:rPr lang="en-US" noProof="0" dirty="0" smtClean="0"/>
            </a:b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inverse transpose.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033" y="2040895"/>
            <a:ext cx="2134086" cy="175299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768" y="1459991"/>
            <a:ext cx="2032463" cy="229922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80" y="1460802"/>
            <a:ext cx="2031746" cy="229841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76033" y="3971329"/>
            <a:ext cx="213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Original shape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66647" y="3936649"/>
                <a:ext cx="2792079" cy="701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Apply a scale factor </a:t>
                </a:r>
                <a:r>
                  <a:rPr lang="en-US" b="1" dirty="0" smtClean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n-US" b="1" dirty="0" smtClean="0"/>
                  <a:t>’</a:t>
                </a:r>
                <a:r>
                  <a:rPr lang="en-US" dirty="0" smtClean="0"/>
                  <a:t> along the y axis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647" y="3936649"/>
                <a:ext cx="2792079" cy="701282"/>
              </a:xfrm>
              <a:prstGeom prst="rect">
                <a:avLst/>
              </a:prstGeom>
              <a:blipFill rotWithShape="0">
                <a:blip r:embed="rId6"/>
                <a:stretch>
                  <a:fillRect t="-5217" b="-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46639" y="3968438"/>
                <a:ext cx="3495878" cy="671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The correct </a:t>
                </a:r>
                <a:r>
                  <a:rPr lang="en-US" dirty="0" smtClean="0">
                    <a:solidFill>
                      <a:schemeClr val="accent4"/>
                    </a:solidFill>
                  </a:rPr>
                  <a:t>normal</a:t>
                </a:r>
                <a:r>
                  <a:rPr lang="en-US" dirty="0" smtClean="0"/>
                  <a:t> is computed with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fr-FR" b="1" i="1"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6639" y="3968438"/>
                <a:ext cx="3495878" cy="671787"/>
              </a:xfrm>
              <a:prstGeom prst="rect">
                <a:avLst/>
              </a:prstGeom>
              <a:blipFill rotWithShape="0">
                <a:blip r:embed="rId7"/>
                <a:stretch>
                  <a:fillRect t="-5455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2843076" y="2500192"/>
            <a:ext cx="517462" cy="516732"/>
          </a:xfrm>
          <a:prstGeom prst="straightConnector1">
            <a:avLst/>
          </a:prstGeom>
          <a:ln w="34925">
            <a:solidFill>
              <a:schemeClr val="bg2">
                <a:lumMod val="60000"/>
                <a:lumOff val="4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115048" y="1639572"/>
            <a:ext cx="290515" cy="885444"/>
          </a:xfrm>
          <a:prstGeom prst="straightConnector1">
            <a:avLst/>
          </a:prstGeom>
          <a:ln w="3492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 rot="3575732">
            <a:off x="9404667" y="2081640"/>
            <a:ext cx="418865" cy="6271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9299310" y="2038447"/>
            <a:ext cx="512669" cy="509588"/>
          </a:xfrm>
          <a:prstGeom prst="straightConnector1">
            <a:avLst/>
          </a:prstGeom>
          <a:ln w="34925">
            <a:solidFill>
              <a:schemeClr val="bg2">
                <a:lumMod val="60000"/>
                <a:lumOff val="4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9299310" y="1646336"/>
            <a:ext cx="314790" cy="901699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9294578" y="2255935"/>
            <a:ext cx="593366" cy="292100"/>
          </a:xfrm>
          <a:prstGeom prst="straightConnector1">
            <a:avLst/>
          </a:prstGeom>
          <a:ln w="34925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0" y="4909121"/>
                <a:ext cx="1219200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smtClean="0"/>
                  <a:t>Using the </a:t>
                </a:r>
                <a:r>
                  <a:rPr lang="en-US" b="1" dirty="0" smtClean="0"/>
                  <a:t>SVD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/>
                  <a:t>we </a:t>
                </a:r>
                <a:r>
                  <a:rPr lang="en-US" dirty="0" smtClean="0"/>
                  <a:t>notice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 is the same transformation with an inverted scale:</a:t>
                </a:r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. </m:t>
                              </m:r>
                              <m:r>
                                <m:rPr>
                                  <m:sty m:val="p"/>
                                </m:r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. 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.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.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09121"/>
                <a:ext cx="12192000" cy="738664"/>
              </a:xfrm>
              <a:prstGeom prst="rect">
                <a:avLst/>
              </a:prstGeom>
              <a:blipFill rotWithShape="0">
                <a:blip r:embed="rId8"/>
                <a:stretch>
                  <a:fillRect t="-4132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>
            <a:stCxn id="34" idx="0"/>
          </p:cNvCxnSpPr>
          <p:nvPr/>
        </p:nvCxnSpPr>
        <p:spPr>
          <a:xfrm flipV="1">
            <a:off x="3533503" y="5575632"/>
            <a:ext cx="692881" cy="541298"/>
          </a:xfrm>
          <a:prstGeom prst="straightConnector1">
            <a:avLst/>
          </a:prstGeom>
          <a:ln w="3175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66460" y="6116930"/>
            <a:ext cx="213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Rotation</a:t>
            </a:r>
            <a:endParaRPr lang="en-US" dirty="0"/>
          </a:p>
        </p:txBody>
      </p:sp>
      <p:cxnSp>
        <p:nvCxnSpPr>
          <p:cNvPr id="35" name="Straight Arrow Connector 34"/>
          <p:cNvCxnSpPr>
            <a:stCxn id="37" idx="0"/>
          </p:cNvCxnSpPr>
          <p:nvPr/>
        </p:nvCxnSpPr>
        <p:spPr>
          <a:xfrm flipH="1" flipV="1">
            <a:off x="4974707" y="5583532"/>
            <a:ext cx="692882" cy="528598"/>
          </a:xfrm>
          <a:prstGeom prst="straightConnector1">
            <a:avLst/>
          </a:prstGeom>
          <a:ln w="3175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600546" y="6112130"/>
            <a:ext cx="213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Rotation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533503" y="6112130"/>
            <a:ext cx="2134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Diag</a:t>
            </a:r>
            <a:r>
              <a:rPr lang="en-US" dirty="0" smtClean="0"/>
              <a:t> mat</a:t>
            </a:r>
          </a:p>
          <a:p>
            <a:pPr algn="ctr"/>
            <a:r>
              <a:rPr lang="en-US" dirty="0" smtClean="0"/>
              <a:t>Scale</a:t>
            </a:r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600545" y="5627993"/>
            <a:ext cx="1" cy="357187"/>
          </a:xfrm>
          <a:prstGeom prst="straightConnector1">
            <a:avLst/>
          </a:prstGeom>
          <a:ln w="31750">
            <a:solidFill>
              <a:schemeClr val="bg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024283" y="6163774"/>
            <a:ext cx="0" cy="55483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165494" y="6144724"/>
            <a:ext cx="0" cy="57388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12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37" grpId="0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00179"/>
          </a:xfrm>
        </p:spPr>
        <p:txBody>
          <a:bodyPr/>
          <a:lstStyle/>
          <a:p>
            <a:r>
              <a:rPr lang="en-US" dirty="0"/>
              <a:t>LBS normal computation:</a:t>
            </a:r>
            <a:br>
              <a:rPr lang="en-US" dirty="0"/>
            </a:b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inverse transpose.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32513" y="2194303"/>
                <a:ext cx="5075196" cy="998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𝑏𝑜𝑛𝑒𝑠</m:t>
                          </m:r>
                        </m:sup>
                        <m:e>
                          <m:d>
                            <m:dPr>
                              <m:ctrlPr>
                                <a:rPr lang="fr-FR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fr-FR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fr-FR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fr-FR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fr-FR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fr-FR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fr-FR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fr-FR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.  </m:t>
                              </m:r>
                              <m:sSub>
                                <m:sSub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.  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 . 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513" y="2194303"/>
                <a:ext cx="5075196" cy="9988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816826"/>
                <a:ext cx="6095999" cy="656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 trick only works when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is applied everywhere: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16826"/>
                <a:ext cx="6095999" cy="656523"/>
              </a:xfrm>
              <a:prstGeom prst="rect">
                <a:avLst/>
              </a:prstGeom>
              <a:blipFill rotWithShape="0">
                <a:blip r:embed="rId4"/>
                <a:stretch>
                  <a:fillRect l="-800" t="-4630" b="-1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96001" y="1816826"/>
            <a:ext cx="609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blending: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5997" y="3185734"/>
            <a:ext cx="609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Transformation varies </a:t>
            </a:r>
            <a:r>
              <a:rPr lang="en-US" i="1" dirty="0" smtClean="0"/>
              <a:t>locally</a:t>
            </a:r>
            <a:r>
              <a:rPr lang="en-US" dirty="0" smtClean="0"/>
              <a:t> per vertex because of the variations of weights: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5998" y="6101104"/>
            <a:ext cx="609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93" y="3972494"/>
            <a:ext cx="5095450" cy="2740918"/>
          </a:xfrm>
          <a:prstGeom prst="rect">
            <a:avLst/>
          </a:prstGeom>
          <a:ln w="254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380458" y="5812778"/>
                <a:ext cx="4691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0458" y="5812778"/>
                <a:ext cx="469166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696918" y="4334162"/>
                <a:ext cx="463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918" y="4334162"/>
                <a:ext cx="463845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9479151" y="4251833"/>
            <a:ext cx="102870" cy="10287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427716" y="5102112"/>
            <a:ext cx="102870" cy="10287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877405" y="5858128"/>
            <a:ext cx="102870" cy="10287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0041115" y="6374764"/>
            <a:ext cx="102870" cy="10287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033315" y="5557234"/>
                <a:ext cx="235463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b="0" i="1" dirty="0" smtClean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0,8</m:t>
                          </m:r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15" y="5557234"/>
                <a:ext cx="2354634" cy="646331"/>
              </a:xfrm>
              <a:prstGeom prst="rect">
                <a:avLst/>
              </a:prstGeom>
              <a:blipFill rotWithShape="0">
                <a:blip r:embed="rId8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9170092" y="6292968"/>
                <a:ext cx="105365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092" y="6292968"/>
                <a:ext cx="1053651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528370" y="3951130"/>
                <a:ext cx="105365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370" y="3951130"/>
                <a:ext cx="1053651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565920" y="4537287"/>
                <a:ext cx="235463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b="0" i="1" dirty="0" smtClean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0.2</m:t>
                          </m:r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0.8</m:t>
                          </m:r>
                          <m: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920" y="4537287"/>
                <a:ext cx="2354634" cy="646331"/>
              </a:xfrm>
              <a:prstGeom prst="rect">
                <a:avLst/>
              </a:prstGeom>
              <a:blipFill rotWithShape="0">
                <a:blip r:embed="rId11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6" y="3247860"/>
            <a:ext cx="1201065" cy="247856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03" y="3972494"/>
            <a:ext cx="2610603" cy="92058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1" name="Straight Arrow Connector 30"/>
          <p:cNvCxnSpPr/>
          <p:nvPr/>
        </p:nvCxnSpPr>
        <p:spPr>
          <a:xfrm flipV="1">
            <a:off x="1682847" y="4487141"/>
            <a:ext cx="981308" cy="22303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039227" y="3985371"/>
                <a:ext cx="3917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227" y="3985371"/>
                <a:ext cx="391709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705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7" grpId="0"/>
      <p:bldP spid="9" grpId="0"/>
      <p:bldP spid="10" grpId="0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00179"/>
          </a:xfrm>
        </p:spPr>
        <p:txBody>
          <a:bodyPr/>
          <a:lstStyle/>
          <a:p>
            <a:r>
              <a:rPr lang="en-US" dirty="0"/>
              <a:t>LBS normal </a:t>
            </a:r>
            <a:r>
              <a:rPr lang="en-US" dirty="0" smtClean="0"/>
              <a:t>computation</a:t>
            </a:r>
            <a:endParaRPr lang="en-US" noProof="0" dirty="0"/>
          </a:p>
        </p:txBody>
      </p:sp>
      <p:sp>
        <p:nvSpPr>
          <p:cNvPr id="25" name="TextBox 24"/>
          <p:cNvSpPr txBox="1"/>
          <p:nvPr/>
        </p:nvSpPr>
        <p:spPr>
          <a:xfrm>
            <a:off x="4157057" y="3239226"/>
            <a:ext cx="75474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More accurate approximations exists such as: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“Accurate </a:t>
            </a:r>
            <a:r>
              <a:rPr lang="en-US" b="1" dirty="0"/>
              <a:t>and Efficient Lighting for Skinned </a:t>
            </a:r>
            <a:r>
              <a:rPr lang="en-US" b="1" dirty="0" smtClean="0"/>
              <a:t>Models” </a:t>
            </a:r>
          </a:p>
          <a:p>
            <a:pPr algn="ctr"/>
            <a:r>
              <a:rPr lang="en-US" b="1" dirty="0" smtClean="0"/>
              <a:t>Marco </a:t>
            </a:r>
            <a:r>
              <a:rPr lang="en-US" b="1" dirty="0" err="1" smtClean="0"/>
              <a:t>Tarini</a:t>
            </a:r>
            <a:r>
              <a:rPr lang="en-US" b="1" dirty="0" smtClean="0"/>
              <a:t> &amp; al </a:t>
            </a:r>
          </a:p>
          <a:p>
            <a:pPr algn="ctr"/>
            <a:r>
              <a:rPr lang="en-US" b="1" dirty="0" smtClean="0"/>
              <a:t>EUROGRAPHICS 2014.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24940"/>
            <a:ext cx="3394832" cy="504117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99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Skinning weights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6580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Skinning weights</a:t>
            </a:r>
            <a:endParaRPr lang="en-US" noProof="0" dirty="0"/>
          </a:p>
        </p:txBody>
      </p:sp>
      <p:pic>
        <p:nvPicPr>
          <p:cNvPr id="4" name="ssd_weigh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20821" y="1333041"/>
            <a:ext cx="5950358" cy="51619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095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573179"/>
          </a:xfrm>
        </p:spPr>
        <p:txBody>
          <a:bodyPr/>
          <a:lstStyle/>
          <a:p>
            <a:r>
              <a:rPr lang="en-US" noProof="0" dirty="0" smtClean="0"/>
              <a:t>Skinning weights:</a:t>
            </a:r>
            <a:br>
              <a:rPr lang="en-US" noProof="0" dirty="0" smtClean="0"/>
            </a:b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Simple diffusion algorithm.</a:t>
            </a:r>
            <a:endParaRPr lang="en-US" sz="2800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49166" y="908965"/>
                <a:ext cx="4601668" cy="1037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𝒩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fr-FR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𝒩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166" y="908965"/>
                <a:ext cx="4601668" cy="10375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171" y="517033"/>
            <a:ext cx="2323723" cy="19364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151753" y="2675472"/>
            <a:ext cx="7899081" cy="23083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(Need to be done for every bone)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 val0[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nb_verts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// One set per bone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 val1[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nb_verts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initialize( val0 )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for(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nb_times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For( every vertex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val1[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] = average_1st_ring(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val0)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swap(val0, val1)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51753" y="5343224"/>
            <a:ext cx="7899081" cy="6444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000" dirty="0" smtClean="0"/>
              <a:t>Don’t forget to normalize the weights according to the other bones weights: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64966" y="6105844"/>
                <a:ext cx="3662068" cy="48256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𝑁𝑏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𝑏𝑜𝑛𝑒𝑠</m:t>
                            </m:r>
                          </m:sup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fr-FR" sz="2000" b="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966" y="6105844"/>
                <a:ext cx="3662068" cy="482568"/>
              </a:xfrm>
              <a:prstGeom prst="rect">
                <a:avLst/>
              </a:prstGeom>
              <a:blipFill rotWithShape="0">
                <a:blip r:embed="rId5"/>
                <a:stretch>
                  <a:fillRect t="-89024" b="-136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979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LBS: Skinning weights</a:t>
            </a:r>
            <a:endParaRPr lang="en-US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8" y="2431787"/>
            <a:ext cx="3782472" cy="36758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97" y="2431787"/>
            <a:ext cx="3782473" cy="36758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04" y="2438137"/>
            <a:ext cx="3782473" cy="367583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188960" y="6200824"/>
            <a:ext cx="1709047" cy="6444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 smtClean="0"/>
              <a:t>Nb_iters</a:t>
            </a:r>
            <a:r>
              <a:rPr lang="en-US" sz="2000" dirty="0" smtClean="0"/>
              <a:t> = 0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142376" y="6213524"/>
            <a:ext cx="1709047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err="1" smtClean="0"/>
              <a:t>Nb_iters</a:t>
            </a:r>
            <a:r>
              <a:rPr lang="en-US" dirty="0" smtClean="0"/>
              <a:t> = 3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060531" y="6200824"/>
            <a:ext cx="1980603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err="1" smtClean="0"/>
              <a:t>Nb_iters</a:t>
            </a:r>
            <a:r>
              <a:rPr lang="en-US" dirty="0" smtClean="0"/>
              <a:t> = 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98007" y="1648407"/>
            <a:ext cx="6629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Sensitive to mesh density and connectivity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46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Basics of the animation pipeline.</a:t>
            </a:r>
            <a:br>
              <a:rPr lang="en-US" dirty="0" smtClean="0"/>
            </a:br>
            <a:r>
              <a:rPr lang="en-US" sz="2000" dirty="0" smtClean="0"/>
              <a:t>(A quick overview from the user perspective)</a:t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0960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176057"/>
          </a:xfrm>
        </p:spPr>
        <p:txBody>
          <a:bodyPr/>
          <a:lstStyle/>
          <a:p>
            <a:r>
              <a:rPr lang="en-US" noProof="0" dirty="0" smtClean="0"/>
              <a:t>Skinning weights:</a:t>
            </a:r>
            <a:br>
              <a:rPr lang="en-US" noProof="0" dirty="0" smtClean="0"/>
            </a:b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Voxel based diffusion.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endParaRPr lang="en-US" noProof="0" dirty="0"/>
          </a:p>
        </p:txBody>
      </p:sp>
      <p:pic>
        <p:nvPicPr>
          <p:cNvPr id="6" name="shorter_geodesic_voxel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7593" y="1806576"/>
            <a:ext cx="7516813" cy="422820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946822" y="6027920"/>
            <a:ext cx="6907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“</a:t>
            </a:r>
            <a:r>
              <a:rPr lang="en-US" i="1" dirty="0" smtClean="0"/>
              <a:t>Geodesic </a:t>
            </a:r>
            <a:r>
              <a:rPr lang="en-US" i="1" dirty="0"/>
              <a:t>Voxel Binding for Production Character </a:t>
            </a:r>
            <a:r>
              <a:rPr lang="en-US" i="1" dirty="0" smtClean="0"/>
              <a:t>Meshes</a:t>
            </a:r>
            <a:r>
              <a:rPr lang="en-US" dirty="0" smtClean="0"/>
              <a:t>”</a:t>
            </a:r>
          </a:p>
          <a:p>
            <a:pPr algn="ctr"/>
            <a:r>
              <a:rPr lang="en-US" dirty="0" smtClean="0"/>
              <a:t>Olivier Dionne &amp; Martin de </a:t>
            </a:r>
            <a:r>
              <a:rPr lang="en-US" dirty="0" err="1" smtClean="0"/>
              <a:t>Lasa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36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Skinning weights: shortcomings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0811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Skinning weights</a:t>
            </a:r>
            <a:endParaRPr lang="en-US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10" y="2367365"/>
            <a:ext cx="4357689" cy="333953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309" y="2367365"/>
            <a:ext cx="4215149" cy="333953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204910" y="5934124"/>
            <a:ext cx="4357689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Large influence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564309" y="5934124"/>
            <a:ext cx="4357689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Smaller influence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189955" y="1482508"/>
            <a:ext cx="7812090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The weights influence can be more or less far from the bone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61360" y="322495"/>
            <a:ext cx="313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Image courtesy of </a:t>
            </a:r>
            <a:r>
              <a:rPr lang="en-US" sz="800" dirty="0" err="1" smtClean="0"/>
              <a:t>Kavan</a:t>
            </a:r>
            <a:r>
              <a:rPr lang="en-US" sz="800" dirty="0" smtClean="0"/>
              <a:t> &amp; al</a:t>
            </a:r>
          </a:p>
          <a:p>
            <a:r>
              <a:rPr lang="en-US" sz="800" b="1" dirty="0" smtClean="0"/>
              <a:t>“Elasticity-Inspired </a:t>
            </a:r>
            <a:r>
              <a:rPr lang="en-US" sz="800" b="1" dirty="0"/>
              <a:t>Deformers for Character </a:t>
            </a:r>
            <a:r>
              <a:rPr lang="en-US" sz="800" b="1" dirty="0" smtClean="0"/>
              <a:t>Articulation”</a:t>
            </a:r>
          </a:p>
          <a:p>
            <a:r>
              <a:rPr lang="en-US" sz="800" dirty="0">
                <a:hlinkClick r:id="rId5"/>
              </a:rPr>
              <a:t>ACM SIGGRAPH Asia </a:t>
            </a:r>
            <a:r>
              <a:rPr lang="en-US" sz="800" dirty="0" smtClean="0">
                <a:hlinkClick r:id="rId5"/>
              </a:rPr>
              <a:t>2012</a:t>
            </a:r>
            <a:endParaRPr lang="en-US" sz="800" dirty="0"/>
          </a:p>
          <a:p>
            <a:r>
              <a:rPr lang="en-US" sz="800" dirty="0"/>
              <a:t>http://igl.ethz.ch/projects/eid/</a:t>
            </a:r>
          </a:p>
        </p:txBody>
      </p:sp>
    </p:spTree>
    <p:extLst>
      <p:ext uri="{BB962C8B-B14F-4D97-AF65-F5344CB8AC3E}">
        <p14:creationId xmlns:p14="http://schemas.microsoft.com/office/powerpoint/2010/main" val="329148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Skinning weights</a:t>
            </a:r>
            <a:endParaRPr lang="en-US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208" y="2126985"/>
            <a:ext cx="3605549" cy="395631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17" y="2126984"/>
            <a:ext cx="3466875" cy="395631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189955" y="1482508"/>
            <a:ext cx="7812090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Which is problematic in some cases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168895" y="6232767"/>
            <a:ext cx="4357689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Large influence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508137" y="6213524"/>
            <a:ext cx="4357689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Smaller influence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61360" y="322495"/>
            <a:ext cx="313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Image courtesy of L. </a:t>
            </a:r>
            <a:r>
              <a:rPr lang="en-US" sz="800" dirty="0" err="1" smtClean="0"/>
              <a:t>Kavan</a:t>
            </a:r>
            <a:r>
              <a:rPr lang="en-US" sz="800" dirty="0" smtClean="0"/>
              <a:t> &amp; al</a:t>
            </a:r>
          </a:p>
          <a:p>
            <a:r>
              <a:rPr lang="en-US" sz="800" b="1" dirty="0" smtClean="0"/>
              <a:t>“Elasticity-Inspired </a:t>
            </a:r>
            <a:r>
              <a:rPr lang="en-US" sz="800" b="1" dirty="0"/>
              <a:t>Deformers for Character </a:t>
            </a:r>
            <a:r>
              <a:rPr lang="en-US" sz="800" b="1" dirty="0" smtClean="0"/>
              <a:t>Articulation”</a:t>
            </a:r>
          </a:p>
          <a:p>
            <a:r>
              <a:rPr lang="en-US" sz="800" dirty="0">
                <a:hlinkClick r:id="rId5"/>
              </a:rPr>
              <a:t>ACM SIGGRAPH Asia </a:t>
            </a:r>
            <a:r>
              <a:rPr lang="en-US" sz="800" dirty="0" smtClean="0">
                <a:hlinkClick r:id="rId5"/>
              </a:rPr>
              <a:t>2012</a:t>
            </a:r>
            <a:endParaRPr lang="en-US" sz="800" dirty="0"/>
          </a:p>
          <a:p>
            <a:r>
              <a:rPr lang="en-US" sz="800" dirty="0"/>
              <a:t>http://igl.ethz.ch/projects/eid/</a:t>
            </a:r>
          </a:p>
        </p:txBody>
      </p:sp>
    </p:spTree>
    <p:extLst>
      <p:ext uri="{BB962C8B-B14F-4D97-AF65-F5344CB8AC3E}">
        <p14:creationId xmlns:p14="http://schemas.microsoft.com/office/powerpoint/2010/main" val="40920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Skinning weights: weight painting</a:t>
            </a:r>
            <a:endParaRPr lang="en-US" noProof="0" dirty="0"/>
          </a:p>
        </p:txBody>
      </p:sp>
      <p:pic>
        <p:nvPicPr>
          <p:cNvPr id="4" name="weight_pain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45373" y="1607175"/>
            <a:ext cx="7301254" cy="429134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445373" y="6152746"/>
            <a:ext cx="7301254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86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63168"/>
          </a:xfrm>
        </p:spPr>
        <p:txBody>
          <a:bodyPr/>
          <a:lstStyle/>
          <a:p>
            <a:r>
              <a:rPr lang="en-US" noProof="0" dirty="0" smtClean="0"/>
              <a:t>Skinning weights:</a:t>
            </a:r>
            <a:br>
              <a:rPr lang="en-US" noProof="0" dirty="0" smtClean="0"/>
            </a:b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Edition can be frustrating…</a:t>
            </a:r>
            <a:endParaRPr lang="en-US" sz="2800" noProof="0" dirty="0"/>
          </a:p>
        </p:txBody>
      </p:sp>
      <p:pic>
        <p:nvPicPr>
          <p:cNvPr id="8" name="edit_weigh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111" y="2746912"/>
            <a:ext cx="4876800" cy="36576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09272" y="2408358"/>
                <a:ext cx="4294074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800" i="1">
                          <a:latin typeface="Cambria Math" panose="02040503050406030204" pitchFamily="18" charset="0"/>
                        </a:rPr>
                        <m:t> . </m:t>
                      </m:r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80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272" y="2408358"/>
                <a:ext cx="4294074" cy="89896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72" y="3639884"/>
            <a:ext cx="4294074" cy="192079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40268" y="1967128"/>
            <a:ext cx="6111464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The space of the deformation is limited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177818" y="5893237"/>
            <a:ext cx="5556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With two bones influences </a:t>
            </a:r>
            <a:r>
              <a:rPr lang="en-US" dirty="0" smtClean="0"/>
              <a:t>only the positions along this line segment are possible,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46111" y="6404512"/>
            <a:ext cx="5107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Video courtesy of A. Mohr &amp; al “Direct Manipulation of Interactive Character Skins”</a:t>
            </a:r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2381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/>
      <p:bldP spid="11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LBS: advanced utilization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92160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Skinning weights</a:t>
            </a:r>
            <a:endParaRPr lang="en-US" noProof="0" dirty="0"/>
          </a:p>
        </p:txBody>
      </p:sp>
      <p:pic>
        <p:nvPicPr>
          <p:cNvPr id="4" name="fake_musc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0268" y="1429125"/>
            <a:ext cx="6111464" cy="440025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040268" y="5925463"/>
            <a:ext cx="6111464" cy="644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dirty="0" smtClean="0"/>
              <a:t>Fake muscle bulge with an additional bone.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0268" y="6373635"/>
            <a:ext cx="6111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Original content from the </a:t>
            </a:r>
            <a:r>
              <a:rPr lang="en-US" sz="800" dirty="0" err="1" smtClean="0"/>
              <a:t>youtube</a:t>
            </a:r>
            <a:r>
              <a:rPr lang="en-US" sz="800" dirty="0" smtClean="0"/>
              <a:t> channel: “</a:t>
            </a:r>
            <a:r>
              <a:rPr lang="en-US" sz="800" dirty="0">
                <a:hlinkClick r:id="rId6"/>
              </a:rPr>
              <a:t>Mike Green</a:t>
            </a:r>
            <a:r>
              <a:rPr lang="en-US" sz="800" dirty="0" smtClean="0"/>
              <a:t>”</a:t>
            </a:r>
          </a:p>
          <a:p>
            <a:pPr algn="ctr"/>
            <a:r>
              <a:rPr lang="en-US" sz="800" i="1" dirty="0" smtClean="0"/>
              <a:t>“My </a:t>
            </a:r>
            <a:r>
              <a:rPr lang="en-US" sz="800" i="1" dirty="0" err="1"/>
              <a:t>LightWave</a:t>
            </a:r>
            <a:r>
              <a:rPr lang="en-US" sz="800" i="1" dirty="0"/>
              <a:t> Muscle Bone rigging </a:t>
            </a:r>
            <a:r>
              <a:rPr lang="en-US" sz="800" i="1" dirty="0" smtClean="0"/>
              <a:t>plugin”</a:t>
            </a:r>
          </a:p>
          <a:p>
            <a:pPr algn="ctr"/>
            <a:r>
              <a:rPr lang="en-US" sz="800" dirty="0"/>
              <a:t>https://www.youtube.com/watch?v=giJZpBOfJFE</a:t>
            </a:r>
          </a:p>
          <a:p>
            <a:pPr algn="ctr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786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Clothing</a:t>
            </a:r>
            <a:endParaRPr lang="en-US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61" y="1296469"/>
            <a:ext cx="10019478" cy="476988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086261" y="6066356"/>
            <a:ext cx="100194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Image courtesy of </a:t>
            </a:r>
            <a:r>
              <a:rPr lang="en-US" sz="800" dirty="0" err="1" smtClean="0"/>
              <a:t>D.Baraff</a:t>
            </a:r>
            <a:r>
              <a:rPr lang="en-US" sz="800" dirty="0"/>
              <a:t> &amp; al </a:t>
            </a:r>
            <a:r>
              <a:rPr lang="en-US" sz="800" dirty="0" smtClean="0"/>
              <a:t>“Untangling Cloth” </a:t>
            </a:r>
            <a:r>
              <a:rPr lang="en-US" sz="800" dirty="0" err="1" smtClean="0"/>
              <a:t>pixar</a:t>
            </a:r>
            <a:r>
              <a:rPr lang="en-US" sz="800" dirty="0" smtClean="0"/>
              <a:t> animation paper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0722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LBS: Compression</a:t>
            </a:r>
            <a:endParaRPr lang="en-US" noProof="0" dirty="0"/>
          </a:p>
        </p:txBody>
      </p:sp>
      <p:pic>
        <p:nvPicPr>
          <p:cNvPr id="3" name="lbs compres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16205" y="3369960"/>
            <a:ext cx="4959589" cy="330639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561" y="1649384"/>
            <a:ext cx="9502878" cy="105452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44561" y="1262129"/>
            <a:ext cx="950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 sequence of vertex positions can be reproduced with LBS to save memory space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44561" y="2970198"/>
            <a:ext cx="950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Slow physical simulation can be approximated as well and re-used in real-time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235610" y="6337799"/>
            <a:ext cx="1956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Media courtesy of </a:t>
            </a:r>
            <a:r>
              <a:rPr lang="en-US" sz="800" dirty="0" err="1" smtClean="0"/>
              <a:t>L.Kavan</a:t>
            </a:r>
            <a:r>
              <a:rPr lang="en-US" sz="800" dirty="0" smtClean="0"/>
              <a:t> &amp; al </a:t>
            </a:r>
          </a:p>
          <a:p>
            <a:pPr algn="ctr"/>
            <a:r>
              <a:rPr lang="en-US" sz="800" dirty="0" smtClean="0"/>
              <a:t>“Skinning </a:t>
            </a:r>
            <a:r>
              <a:rPr lang="en-US" sz="800" dirty="0"/>
              <a:t>Arbitrary </a:t>
            </a:r>
            <a:r>
              <a:rPr lang="en-US" sz="800" dirty="0" smtClean="0"/>
              <a:t>Deformations”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59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57" y="1377108"/>
            <a:ext cx="8131213" cy="44984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Modeling</a:t>
            </a:r>
            <a:endParaRPr lang="en-US" noProof="0" dirty="0"/>
          </a:p>
        </p:txBody>
      </p:sp>
      <p:sp>
        <p:nvSpPr>
          <p:cNvPr id="51" name="TextBox 50"/>
          <p:cNvSpPr txBox="1"/>
          <p:nvPr/>
        </p:nvSpPr>
        <p:spPr>
          <a:xfrm>
            <a:off x="2007759" y="5949173"/>
            <a:ext cx="75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Mesh in rest pose / bind pose.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07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887"/>
    </mc:Choice>
    <mc:Fallback xmlns="">
      <p:transition advTm="39887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LBS: Summary</a:t>
            </a:r>
            <a:endParaRPr lang="en-US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03312" y="1692322"/>
            <a:ext cx="9945688" cy="481126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sz="2400" dirty="0" smtClean="0"/>
              <a:t>Strengths:</a:t>
            </a:r>
            <a:endParaRPr lang="en-US" sz="2400" dirty="0"/>
          </a:p>
          <a:p>
            <a:pPr lvl="1"/>
            <a:r>
              <a:rPr lang="en-US" sz="2000" dirty="0" smtClean="0"/>
              <a:t>real-time (even for crowds)</a:t>
            </a:r>
            <a:endParaRPr lang="en-US" sz="2000" dirty="0"/>
          </a:p>
          <a:p>
            <a:pPr lvl="1"/>
            <a:r>
              <a:rPr lang="en-US" sz="2000" dirty="0" smtClean="0"/>
              <a:t>Simple to implement</a:t>
            </a:r>
            <a:endParaRPr lang="en-US" sz="20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Weaknesses:</a:t>
            </a:r>
            <a:endParaRPr lang="en-US" sz="2000" dirty="0" smtClean="0"/>
          </a:p>
          <a:p>
            <a:pPr lvl="1"/>
            <a:r>
              <a:rPr lang="en-US" sz="2000" dirty="0" smtClean="0"/>
              <a:t>Joint collapse problems</a:t>
            </a:r>
          </a:p>
          <a:p>
            <a:pPr lvl="1"/>
            <a:r>
              <a:rPr lang="en-US" sz="2000" dirty="0" smtClean="0"/>
              <a:t> Not every shape can be modeled. </a:t>
            </a:r>
          </a:p>
          <a:p>
            <a:pPr lvl="1"/>
            <a:r>
              <a:rPr lang="en-US" sz="2000" dirty="0" smtClean="0"/>
              <a:t>Advanced effects (muscle bulge, skin sliding etc.) hard or impossible to achieve.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75453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83117"/>
            <a:ext cx="10058400" cy="2019549"/>
          </a:xfrm>
        </p:spPr>
        <p:txBody>
          <a:bodyPr/>
          <a:lstStyle/>
          <a:p>
            <a:pPr algn="ctr"/>
            <a:r>
              <a:rPr lang="en-US" dirty="0" smtClean="0"/>
              <a:t>End.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5080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37889" cy="1387371"/>
          </a:xfrm>
        </p:spPr>
        <p:txBody>
          <a:bodyPr/>
          <a:lstStyle/>
          <a:p>
            <a:r>
              <a:rPr lang="en-US" noProof="0" dirty="0" smtClean="0"/>
              <a:t>Geometric skinning: </a:t>
            </a:r>
            <a:br>
              <a:rPr lang="en-US" noProof="0" dirty="0" smtClean="0"/>
            </a:b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Dual Quaternion Skinning (</a:t>
            </a:r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DQS</a:t>
            </a:r>
            <a:r>
              <a:rPr lang="en-US" sz="2800" noProof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endParaRPr lang="en-US" sz="2800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" y="1840089"/>
            <a:ext cx="2228962" cy="37713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969236" y="1840089"/>
            <a:ext cx="9103021" cy="481126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sz="2400" dirty="0" smtClean="0"/>
              <a:t>More and more popular:</a:t>
            </a:r>
          </a:p>
          <a:p>
            <a:pPr lvl="1"/>
            <a:r>
              <a:rPr lang="en-US" sz="2000" dirty="0" smtClean="0"/>
              <a:t>Almost as fast as Linear Blending Skinning</a:t>
            </a:r>
          </a:p>
          <a:p>
            <a:pPr lvl="1"/>
            <a:r>
              <a:rPr lang="en-US" sz="2000" dirty="0" smtClean="0"/>
              <a:t>Same limitations but </a:t>
            </a:r>
            <a:r>
              <a:rPr lang="en-US" sz="2000" u="sng" dirty="0" smtClean="0"/>
              <a:t>no loss of volume.</a:t>
            </a:r>
          </a:p>
          <a:p>
            <a:pPr lvl="1"/>
            <a:r>
              <a:rPr lang="en-US" sz="2000" dirty="0" smtClean="0"/>
              <a:t>Very similar only the way vertices are blend is changed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1990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Dual Quaternion Skinning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746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Dual Quaternion Skinning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163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dirty="0" smtClean="0"/>
              <a:t>Skeleton hierarchy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dirty="0" smtClean="0"/>
              <a:t>Skeleton hierarchy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8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Space deformations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FFD / Cages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36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07759" y="5949173"/>
            <a:ext cx="75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Skeleton (rig)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58" y="1377108"/>
            <a:ext cx="8131213" cy="44984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Rigging</a:t>
            </a:r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245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887">
        <p:fade/>
      </p:transition>
    </mc:Choice>
    <mc:Fallback xmlns="">
      <p:transition spd="med" advTm="398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07758" y="5952939"/>
            <a:ext cx="7506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Rigid binding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59" y="1377108"/>
            <a:ext cx="8131212" cy="44984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Binding</a:t>
            </a:r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821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887">
        <p:fade/>
      </p:transition>
    </mc:Choice>
    <mc:Fallback xmlns="">
      <p:transition spd="med" advTm="398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ana_rigi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8840" y="1377108"/>
            <a:ext cx="8130131" cy="449845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</a:t>
            </a:r>
            <a:r>
              <a:rPr lang="en-US" dirty="0" smtClean="0"/>
              <a:t>skinning</a:t>
            </a:r>
            <a:endParaRPr lang="en-US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2007758" y="5949173"/>
            <a:ext cx="75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Rigid skinning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954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668"/>
    </mc:Choice>
    <mc:Fallback xmlns="">
      <p:transition advTm="5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7"/>
        <p14:stopEvt time="2444" objId="7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59" y="1377107"/>
            <a:ext cx="8131212" cy="449845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2695"/>
          </a:xfrm>
        </p:spPr>
        <p:txBody>
          <a:bodyPr/>
          <a:lstStyle/>
          <a:p>
            <a:r>
              <a:rPr lang="en-US" dirty="0"/>
              <a:t>Geometric </a:t>
            </a:r>
            <a:r>
              <a:rPr lang="en-US" dirty="0" smtClean="0"/>
              <a:t>skinning (smooth)</a:t>
            </a:r>
            <a:endParaRPr lang="en-US" noProof="0" dirty="0"/>
          </a:p>
        </p:txBody>
      </p:sp>
      <p:sp>
        <p:nvSpPr>
          <p:cNvPr id="51" name="TextBox 50"/>
          <p:cNvSpPr txBox="1"/>
          <p:nvPr/>
        </p:nvSpPr>
        <p:spPr>
          <a:xfrm>
            <a:off x="2007759" y="5949173"/>
            <a:ext cx="8131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Smooth skinning weights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59" y="1377106"/>
            <a:ext cx="8131212" cy="4498457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800" y="1378800"/>
            <a:ext cx="8131212" cy="4498457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90743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381"/>
    </mc:Choice>
    <mc:Fallback xmlns="">
      <p:transition advTm="19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7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7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10744</TotalTime>
  <Words>1617</Words>
  <Application>Microsoft Office PowerPoint</Application>
  <PresentationFormat>Widescreen</PresentationFormat>
  <Paragraphs>434</Paragraphs>
  <Slides>57</Slides>
  <Notes>57</Notes>
  <HiddenSlides>6</HiddenSlides>
  <MMClips>17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5" baseType="lpstr">
      <vt:lpstr>Arial</vt:lpstr>
      <vt:lpstr>Calibri</vt:lpstr>
      <vt:lpstr>Cambria Math</vt:lpstr>
      <vt:lpstr>Century Gothic</vt:lpstr>
      <vt:lpstr>Courier New</vt:lpstr>
      <vt:lpstr>Times New Roman</vt:lpstr>
      <vt:lpstr>Wingdings 3</vt:lpstr>
      <vt:lpstr>Ion</vt:lpstr>
      <vt:lpstr>Introduction to character “skinning”</vt:lpstr>
      <vt:lpstr>Context</vt:lpstr>
      <vt:lpstr>Context</vt:lpstr>
      <vt:lpstr>Basics of the animation pipeline. (A quick overview from the user perspective) </vt:lpstr>
      <vt:lpstr>Modeling</vt:lpstr>
      <vt:lpstr>Rigging</vt:lpstr>
      <vt:lpstr>Binding</vt:lpstr>
      <vt:lpstr>Geometric skinning</vt:lpstr>
      <vt:lpstr>Geometric skinning (smooth)</vt:lpstr>
      <vt:lpstr>Geometric skinning (smooth)</vt:lpstr>
      <vt:lpstr>My stuff …</vt:lpstr>
      <vt:lpstr>Animation stage </vt:lpstr>
      <vt:lpstr>Rigging</vt:lpstr>
      <vt:lpstr>Rigging: FK vs IK</vt:lpstr>
      <vt:lpstr>Keyframing</vt:lpstr>
      <vt:lpstr>Advanced  deformations </vt:lpstr>
      <vt:lpstr>Pose space interpolation</vt:lpstr>
      <vt:lpstr>Pose space interpolation</vt:lpstr>
      <vt:lpstr>Muscle simulation</vt:lpstr>
      <vt:lpstr>Muscle simulation, rigging</vt:lpstr>
      <vt:lpstr>Summary</vt:lpstr>
      <vt:lpstr>PowerPoint Presentation</vt:lpstr>
      <vt:lpstr>Geometric skinning:  Linear blending skinning (LBS)</vt:lpstr>
      <vt:lpstr>Geometric skinning:  Linear blending skinning (LBS)</vt:lpstr>
      <vt:lpstr>Geometric skinning. LBS: the formula</vt:lpstr>
      <vt:lpstr>Geometric skinning:  Linear blending skinning (LBS)</vt:lpstr>
      <vt:lpstr>Geometric skinning:  Linear blending skinning (LBS)</vt:lpstr>
      <vt:lpstr>LBS: artifacts</vt:lpstr>
      <vt:lpstr>LBS: artifacts</vt:lpstr>
      <vt:lpstr>LBS on GPU</vt:lpstr>
      <vt:lpstr>LBS normal computation</vt:lpstr>
      <vt:lpstr>LBS normal computation.</vt:lpstr>
      <vt:lpstr>LBS normal computation: inverse transpose.</vt:lpstr>
      <vt:lpstr>LBS normal computation: inverse transpose.</vt:lpstr>
      <vt:lpstr>LBS normal computation</vt:lpstr>
      <vt:lpstr>Skinning weights </vt:lpstr>
      <vt:lpstr>Skinning weights</vt:lpstr>
      <vt:lpstr>Skinning weights: Simple diffusion algorithm.</vt:lpstr>
      <vt:lpstr>LBS: Skinning weights</vt:lpstr>
      <vt:lpstr>Skinning weights: Voxel based diffusion. </vt:lpstr>
      <vt:lpstr>Skinning weights: shortcomings </vt:lpstr>
      <vt:lpstr>Skinning weights</vt:lpstr>
      <vt:lpstr>Skinning weights</vt:lpstr>
      <vt:lpstr>Skinning weights: weight painting</vt:lpstr>
      <vt:lpstr>Skinning weights: Edition can be frustrating…</vt:lpstr>
      <vt:lpstr>LBS: advanced utilization </vt:lpstr>
      <vt:lpstr>Skinning weights</vt:lpstr>
      <vt:lpstr>Clothing</vt:lpstr>
      <vt:lpstr>LBS: Compression</vt:lpstr>
      <vt:lpstr>LBS: Summary</vt:lpstr>
      <vt:lpstr>End. </vt:lpstr>
      <vt:lpstr>Geometric skinning:  Dual Quaternion Skinning (DQS)</vt:lpstr>
      <vt:lpstr>Dual Quaternion Skinning</vt:lpstr>
      <vt:lpstr>Dual Quaternion Skinning</vt:lpstr>
      <vt:lpstr>Skeleton hierarchy</vt:lpstr>
      <vt:lpstr>Skeleton hierarchy</vt:lpstr>
      <vt:lpstr>Space deformations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arkan</dc:creator>
  <cp:lastModifiedBy>arkan</cp:lastModifiedBy>
  <cp:revision>906</cp:revision>
  <dcterms:created xsi:type="dcterms:W3CDTF">2013-05-22T13:56:36Z</dcterms:created>
  <dcterms:modified xsi:type="dcterms:W3CDTF">2014-07-17T18:45:34Z</dcterms:modified>
</cp:coreProperties>
</file>