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7.xml" ContentType="application/vnd.openxmlformats-officedocument.presentationml.tags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ppt/tags/tag9.xml" ContentType="application/vnd.openxmlformats-officedocument.presentationml.tags+xml"/>
  <Override PartName="/ppt/notesSlides/notesSlide21.xml" ContentType="application/vnd.openxmlformats-officedocument.presentationml.notesSlide+xml"/>
  <Override PartName="/ppt/tags/tag10.xml" ContentType="application/vnd.openxmlformats-officedocument.presentationml.tags+xml"/>
  <Override PartName="/ppt/notesSlides/notesSlide22.xml" ContentType="application/vnd.openxmlformats-officedocument.presentationml.notesSlide+xml"/>
  <Override PartName="/ppt/tags/tag11.xml" ContentType="application/vnd.openxmlformats-officedocument.presentationml.tags+xml"/>
  <Override PartName="/ppt/notesSlides/notesSlide23.xml" ContentType="application/vnd.openxmlformats-officedocument.presentationml.notesSlide+xml"/>
  <Override PartName="/ppt/tags/tag12.xml" ContentType="application/vnd.openxmlformats-officedocument.presentationml.tags+xml"/>
  <Override PartName="/ppt/notesSlides/notesSlide24.xml" ContentType="application/vnd.openxmlformats-officedocument.presentationml.notesSlide+xml"/>
  <Override PartName="/ppt/tags/tag13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14.xml" ContentType="application/vnd.openxmlformats-officedocument.presentationml.tags+xml"/>
  <Override PartName="/ppt/notesSlides/notesSlide27.xml" ContentType="application/vnd.openxmlformats-officedocument.presentationml.notesSlide+xml"/>
  <Override PartName="/ppt/tags/tag15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16.xml" ContentType="application/vnd.openxmlformats-officedocument.presentationml.tags+xml"/>
  <Override PartName="/ppt/notesSlides/notesSlide30.xml" ContentType="application/vnd.openxmlformats-officedocument.presentationml.notesSlide+xml"/>
  <Override PartName="/ppt/tags/tag17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8.xml" ContentType="application/vnd.openxmlformats-officedocument.presentationml.tags+xml"/>
  <Override PartName="/ppt/notesSlides/notesSlide33.xml" ContentType="application/vnd.openxmlformats-officedocument.presentationml.notesSlide+xml"/>
  <Override PartName="/ppt/tags/tag19.xml" ContentType="application/vnd.openxmlformats-officedocument.presentationml.tags+xml"/>
  <Override PartName="/ppt/notesSlides/notesSlide34.xml" ContentType="application/vnd.openxmlformats-officedocument.presentationml.notesSlide+xml"/>
  <Override PartName="/ppt/tags/tag20.xml" ContentType="application/vnd.openxmlformats-officedocument.presentationml.tags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1.xml" ContentType="application/vnd.openxmlformats-officedocument.presentationml.tags+xml"/>
  <Override PartName="/ppt/notesSlides/notesSlide37.xml" ContentType="application/vnd.openxmlformats-officedocument.presentationml.notesSlide+xml"/>
  <Override PartName="/ppt/tags/tag22.xml" ContentType="application/vnd.openxmlformats-officedocument.presentationml.tags+xml"/>
  <Override PartName="/ppt/notesSlides/notesSlide38.xml" ContentType="application/vnd.openxmlformats-officedocument.presentationml.notesSlide+xml"/>
  <Override PartName="/ppt/tags/tag23.xml" ContentType="application/vnd.openxmlformats-officedocument.presentationml.tags+xml"/>
  <Override PartName="/ppt/notesSlides/notesSlide39.xml" ContentType="application/vnd.openxmlformats-officedocument.presentationml.notesSlide+xml"/>
  <Override PartName="/ppt/tags/tag24.xml" ContentType="application/vnd.openxmlformats-officedocument.presentationml.tags+xml"/>
  <Override PartName="/ppt/notesSlides/notesSlide40.xml" ContentType="application/vnd.openxmlformats-officedocument.presentationml.notesSlide+xml"/>
  <Override PartName="/ppt/tags/tag25.xml" ContentType="application/vnd.openxmlformats-officedocument.presentationml.tags+xml"/>
  <Override PartName="/ppt/notesSlides/notesSlide41.xml" ContentType="application/vnd.openxmlformats-officedocument.presentationml.notesSlide+xml"/>
  <Override PartName="/ppt/tags/tag26.xml" ContentType="application/vnd.openxmlformats-officedocument.presentationml.tags+xml"/>
  <Override PartName="/ppt/notesSlides/notesSlide42.xml" ContentType="application/vnd.openxmlformats-officedocument.presentationml.notesSlide+xml"/>
  <Override PartName="/ppt/tags/tag27.xml" ContentType="application/vnd.openxmlformats-officedocument.presentationml.tags+xml"/>
  <Override PartName="/ppt/notesSlides/notesSlide43.xml" ContentType="application/vnd.openxmlformats-officedocument.presentationml.notesSlide+xml"/>
  <Override PartName="/ppt/tags/tag28.xml" ContentType="application/vnd.openxmlformats-officedocument.presentationml.tags+xml"/>
  <Override PartName="/ppt/notesSlides/notesSlide44.xml" ContentType="application/vnd.openxmlformats-officedocument.presentationml.notesSlide+xml"/>
  <Override PartName="/ppt/tags/tag29.xml" ContentType="application/vnd.openxmlformats-officedocument.presentationml.tags+xml"/>
  <Override PartName="/ppt/notesSlides/notesSlide45.xml" ContentType="application/vnd.openxmlformats-officedocument.presentationml.notesSlide+xml"/>
  <Override PartName="/ppt/tags/tag30.xml" ContentType="application/vnd.openxmlformats-officedocument.presentationml.tags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tags/tag31.xml" ContentType="application/vnd.openxmlformats-officedocument.presentationml.tags+xml"/>
  <Override PartName="/ppt/notesSlides/notesSlide51.xml" ContentType="application/vnd.openxmlformats-officedocument.presentationml.notesSlide+xml"/>
  <Override PartName="/ppt/tags/tag32.xml" ContentType="application/vnd.openxmlformats-officedocument.presentationml.tags+xml"/>
  <Override PartName="/ppt/notesSlides/notesSlide52.xml" ContentType="application/vnd.openxmlformats-officedocument.presentationml.notesSlide+xml"/>
  <Override PartName="/ppt/tags/tag33.xml" ContentType="application/vnd.openxmlformats-officedocument.presentationml.tags+xml"/>
  <Override PartName="/ppt/notesSlides/notesSlide53.xml" ContentType="application/vnd.openxmlformats-officedocument.presentationml.notesSlide+xml"/>
  <Override PartName="/ppt/tags/tag34.xml" ContentType="application/vnd.openxmlformats-officedocument.presentationml.tags+xml"/>
  <Override PartName="/ppt/notesSlides/notesSlide54.xml" ContentType="application/vnd.openxmlformats-officedocument.presentationml.notesSlide+xml"/>
  <Override PartName="/ppt/tags/tag35.xml" ContentType="application/vnd.openxmlformats-officedocument.presentationml.tags+xml"/>
  <Override PartName="/ppt/notesSlides/notesSlide55.xml" ContentType="application/vnd.openxmlformats-officedocument.presentationml.notesSlide+xml"/>
  <Override PartName="/ppt/tags/tag36.xml" ContentType="application/vnd.openxmlformats-officedocument.presentationml.tags+xml"/>
  <Override PartName="/ppt/notesSlides/notesSlide56.xml" ContentType="application/vnd.openxmlformats-officedocument.presentationml.notesSlide+xml"/>
  <Override PartName="/ppt/tags/tag37.xml" ContentType="application/vnd.openxmlformats-officedocument.presentationml.tags+xml"/>
  <Override PartName="/ppt/notesSlides/notesSlide57.xml" ContentType="application/vnd.openxmlformats-officedocument.presentationml.notesSlide+xml"/>
  <Override PartName="/ppt/tags/tag38.xml" ContentType="application/vnd.openxmlformats-officedocument.presentationml.tags+xml"/>
  <Override PartName="/ppt/notesSlides/notesSlide58.xml" ContentType="application/vnd.openxmlformats-officedocument.presentationml.notesSlide+xml"/>
  <Override PartName="/ppt/tags/tag39.xml" ContentType="application/vnd.openxmlformats-officedocument.presentationml.tags+xml"/>
  <Override PartName="/ppt/notesSlides/notesSlide59.xml" ContentType="application/vnd.openxmlformats-officedocument.presentationml.notesSlide+xml"/>
  <Override PartName="/ppt/tags/tag40.xml" ContentType="application/vnd.openxmlformats-officedocument.presentationml.tags+xml"/>
  <Override PartName="/ppt/notesSlides/notesSlide60.xml" ContentType="application/vnd.openxmlformats-officedocument.presentationml.notesSlide+xml"/>
  <Override PartName="/ppt/tags/tag41.xml" ContentType="application/vnd.openxmlformats-officedocument.presentationml.tags+xml"/>
  <Override PartName="/ppt/notesSlides/notesSlide61.xml" ContentType="application/vnd.openxmlformats-officedocument.presentationml.notesSlide+xml"/>
  <Override PartName="/ppt/tags/tag42.xml" ContentType="application/vnd.openxmlformats-officedocument.presentationml.tags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7"/>
  </p:notesMasterIdLst>
  <p:handoutMasterIdLst>
    <p:handoutMasterId r:id="rId68"/>
  </p:handoutMasterIdLst>
  <p:sldIdLst>
    <p:sldId id="256" r:id="rId2"/>
    <p:sldId id="431" r:id="rId3"/>
    <p:sldId id="325" r:id="rId4"/>
    <p:sldId id="372" r:id="rId5"/>
    <p:sldId id="415" r:id="rId6"/>
    <p:sldId id="420" r:id="rId7"/>
    <p:sldId id="272" r:id="rId8"/>
    <p:sldId id="343" r:id="rId9"/>
    <p:sldId id="394" r:id="rId10"/>
    <p:sldId id="384" r:id="rId11"/>
    <p:sldId id="395" r:id="rId12"/>
    <p:sldId id="396" r:id="rId13"/>
    <p:sldId id="397" r:id="rId14"/>
    <p:sldId id="398" r:id="rId15"/>
    <p:sldId id="295" r:id="rId16"/>
    <p:sldId id="426" r:id="rId17"/>
    <p:sldId id="427" r:id="rId18"/>
    <p:sldId id="428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3" r:id="rId29"/>
    <p:sldId id="421" r:id="rId30"/>
    <p:sldId id="385" r:id="rId31"/>
    <p:sldId id="386" r:id="rId32"/>
    <p:sldId id="387" r:id="rId33"/>
    <p:sldId id="388" r:id="rId34"/>
    <p:sldId id="391" r:id="rId35"/>
    <p:sldId id="429" r:id="rId36"/>
    <p:sldId id="425" r:id="rId37"/>
    <p:sldId id="322" r:id="rId38"/>
    <p:sldId id="344" r:id="rId39"/>
    <p:sldId id="345" r:id="rId40"/>
    <p:sldId id="347" r:id="rId41"/>
    <p:sldId id="349" r:id="rId42"/>
    <p:sldId id="350" r:id="rId43"/>
    <p:sldId id="346" r:id="rId44"/>
    <p:sldId id="330" r:id="rId45"/>
    <p:sldId id="423" r:id="rId46"/>
    <p:sldId id="424" r:id="rId47"/>
    <p:sldId id="335" r:id="rId48"/>
    <p:sldId id="334" r:id="rId49"/>
    <p:sldId id="355" r:id="rId50"/>
    <p:sldId id="357" r:id="rId51"/>
    <p:sldId id="336" r:id="rId52"/>
    <p:sldId id="361" r:id="rId53"/>
    <p:sldId id="362" r:id="rId54"/>
    <p:sldId id="363" r:id="rId55"/>
    <p:sldId id="364" r:id="rId56"/>
    <p:sldId id="365" r:id="rId57"/>
    <p:sldId id="354" r:id="rId58"/>
    <p:sldId id="337" r:id="rId59"/>
    <p:sldId id="370" r:id="rId60"/>
    <p:sldId id="353" r:id="rId61"/>
    <p:sldId id="366" r:id="rId62"/>
    <p:sldId id="367" r:id="rId63"/>
    <p:sldId id="422" r:id="rId64"/>
    <p:sldId id="266" r:id="rId65"/>
    <p:sldId id="267" r:id="rId6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kan" initials="a" lastIdx="1" clrIdx="0">
    <p:extLst>
      <p:ext uri="{19B8F6BF-5375-455C-9EA6-DF929625EA0E}">
        <p15:presenceInfo xmlns:p15="http://schemas.microsoft.com/office/powerpoint/2012/main" userId="ark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C786E"/>
    <a:srgbClr val="9BD6B6"/>
    <a:srgbClr val="DBA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29" autoAdjust="0"/>
    <p:restoredTop sz="43977" autoAdjust="0"/>
  </p:normalViewPr>
  <p:slideViewPr>
    <p:cSldViewPr snapToGrid="0" showGuides="1">
      <p:cViewPr varScale="1">
        <p:scale>
          <a:sx n="40" d="100"/>
          <a:sy n="40" d="100"/>
        </p:scale>
        <p:origin x="1884" y="54"/>
      </p:cViewPr>
      <p:guideLst>
        <p:guide orient="horz" pos="227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1584"/>
    </p:cViewPr>
  </p:sorterViewPr>
  <p:notesViewPr>
    <p:cSldViewPr snapToGrid="0" showGuides="1">
      <p:cViewPr>
        <p:scale>
          <a:sx n="100" d="100"/>
          <a:sy n="100" d="100"/>
        </p:scale>
        <p:origin x="2592" y="-7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8A826-9C36-427F-AF83-F4466E824450}" type="datetimeFigureOut">
              <a:rPr lang="en-US" smtClean="0"/>
              <a:t>9/28/2015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DDBC5-D5D3-457B-9B52-88D364351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10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CBA27F-2171-4FB3-B7DE-21F75FEECE02}" type="datetimeFigureOut">
              <a:rPr lang="fr-FR" smtClean="0"/>
              <a:t>28/09/2015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2C867-D9AE-46AD-ACB2-3690A0E5C642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342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56199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We published two versions of</a:t>
            </a:r>
            <a:r>
              <a:rPr lang="en-US" baseline="0" noProof="0" dirty="0" smtClean="0"/>
              <a:t> our </a:t>
            </a:r>
            <a:r>
              <a:rPr lang="en-US" noProof="0" dirty="0" smtClean="0"/>
              <a:t>framework:</a:t>
            </a:r>
            <a:r>
              <a:rPr lang="en-US" baseline="0" noProof="0" dirty="0" smtClean="0"/>
              <a:t> implicit skinning and elastic implicit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The first is said to be history independent, which means,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for any given frame, the deformation is computed, *from* the rest pose.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So a pose will always be the same, no matter what is your animation history.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This is also how geometric skinning works and its quite handy because it means we can apply implicit skinning over a geometric skinning as simple correction step.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because there’s no time dependency we can compute separately any frame of our animation.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The second version is history dependent meaning we do take into account the previous frame of our animation.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In this case the same pose can have different deformations given the history of the motion.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This version is harder to parallelize per frame but we’ll see later that it is more robust and needs less user interactions.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lastly we improved composition operators specifically for implicit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So from here I have a few slides to further motivate our work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then I will technically describe our contributions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With implicit  skinning first then elastic implicit skinning and I’ll conclude.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050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Aside from contributing to skinning, a</a:t>
            </a:r>
            <a:r>
              <a:rPr lang="en-US" baseline="0" dirty="0" smtClean="0"/>
              <a:t> side goal of this research, was to demonstrate the effectiveness of using meshes together with implicit </a:t>
            </a:r>
            <a:r>
              <a:rPr lang="en-US" baseline="0" dirty="0" err="1" smtClean="0"/>
              <a:t>s’urfaces</a:t>
            </a:r>
            <a:r>
              <a:rPr lang="en-US" baseline="0" dirty="0" smtClean="0"/>
              <a:t>.</a:t>
            </a:r>
            <a:endParaRPr lang="en-US" dirty="0" smtClean="0"/>
          </a:p>
          <a:p>
            <a:r>
              <a:rPr lang="en-US" dirty="0" smtClean="0"/>
              <a:t>We started from the observation that, in a way, these two representations are</a:t>
            </a:r>
            <a:r>
              <a:rPr lang="en-US" baseline="0" dirty="0" smtClean="0"/>
              <a:t> almost dual:</a:t>
            </a:r>
          </a:p>
          <a:p>
            <a:r>
              <a:rPr lang="en-US" baseline="0" dirty="0" smtClean="0"/>
              <a:t>wherever one is bad, the other is good.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78868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And</a:t>
            </a:r>
            <a:r>
              <a:rPr lang="en-US" baseline="0" dirty="0" smtClean="0"/>
              <a:t> I’m </a:t>
            </a:r>
            <a:r>
              <a:rPr lang="en-US" baseline="0" dirty="0" err="1" smtClean="0"/>
              <a:t>gonna</a:t>
            </a:r>
            <a:r>
              <a:rPr lang="en-US" baseline="0" dirty="0" smtClean="0"/>
              <a:t> try to demonstrate this here</a:t>
            </a:r>
            <a:r>
              <a:rPr lang="en-US" dirty="0" smtClean="0"/>
              <a:t>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##((pros / cons volume))##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one side, we have Implicit</a:t>
            </a:r>
            <a:r>
              <a:rPr lang="en-US" baseline="0" dirty="0" smtClean="0"/>
              <a:t> surfaces which are very efficient for collision detections.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makes sense, because they‘re defined by the notion of inside and outside shape.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On the other side we have </a:t>
            </a:r>
            <a:r>
              <a:rPr lang="en-US" dirty="0" smtClean="0"/>
              <a:t>meshes,</a:t>
            </a:r>
            <a:r>
              <a:rPr lang="en-US" baseline="0" dirty="0" smtClean="0"/>
              <a:t> which </a:t>
            </a:r>
            <a:r>
              <a:rPr lang="en-US" dirty="0" smtClean="0"/>
              <a:t>are</a:t>
            </a:r>
            <a:r>
              <a:rPr lang="en-US" baseline="0" dirty="0" smtClean="0"/>
              <a:t> not explicit volumes.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With meshes distinguishing the inside from the outside, needs more process.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##((pros / cons volume))##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the same reasons any operations that need an explicit volume will be easier using implicit surfaces.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instance Boolean modeling is more robust.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##((cons implicit pros meshes))##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</a:t>
            </a:r>
            <a:r>
              <a:rPr lang="en-US" baseline="0" dirty="0" smtClean="0"/>
              <a:t> operations that need an explicit surface, pros and cons are reversed.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##((pros / cons surface))##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Rendering meshes is way faster than implicit surfaces.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##((pros / cons volume))##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And, they can be quite easily </a:t>
            </a:r>
            <a:r>
              <a:rPr lang="en-US" dirty="0" err="1" smtClean="0"/>
              <a:t>p’arameterized</a:t>
            </a:r>
            <a:r>
              <a:rPr lang="en-US" baseline="0" dirty="0" smtClean="0"/>
              <a:t> </a:t>
            </a:r>
            <a:r>
              <a:rPr lang="en-US" dirty="0" smtClean="0"/>
              <a:t>whereas</a:t>
            </a:r>
            <a:r>
              <a:rPr lang="en-US" baseline="0" dirty="0" smtClean="0"/>
              <a:t> Implicit Surfaces cannot.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/>
            </a:r>
            <a:br>
              <a:rPr lang="en-US" baseline="0" dirty="0" smtClean="0"/>
            </a:br>
            <a:r>
              <a:rPr lang="en-US" baseline="0" dirty="0" smtClean="0"/>
              <a:t>##((square))##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Obviously it’d be nicer to take advantage of both worlds.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That’s the goal of our skinning application.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8210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 meshes for rendering and modeling,</a:t>
            </a:r>
          </a:p>
          <a:p>
            <a:r>
              <a:rPr lang="en-US" dirty="0" smtClean="0"/>
              <a:t> while implicit surfaces are used to deform the mesh and still, preserve its details.</a:t>
            </a:r>
          </a:p>
          <a:p>
            <a:r>
              <a:rPr lang="en-US" dirty="0" smtClean="0"/>
              <a:t>##((</a:t>
            </a:r>
            <a:r>
              <a:rPr lang="en-US" dirty="0" err="1" smtClean="0"/>
              <a:t>anim</a:t>
            </a:r>
            <a:r>
              <a:rPr lang="en-US" dirty="0" smtClean="0"/>
              <a:t> sketch mesh))##</a:t>
            </a:r>
          </a:p>
          <a:p>
            <a:r>
              <a:rPr lang="en-US" dirty="0" smtClean="0"/>
              <a:t>This</a:t>
            </a:r>
            <a:r>
              <a:rPr lang="en-US" baseline="0" dirty="0" smtClean="0"/>
              <a:t> figure illustrates a simplified joint.</a:t>
            </a:r>
            <a:endParaRPr lang="en-US" dirty="0" smtClean="0"/>
          </a:p>
          <a:p>
            <a:r>
              <a:rPr lang="en-US" dirty="0" smtClean="0"/>
              <a:t>##((back))##</a:t>
            </a:r>
          </a:p>
          <a:p>
            <a:r>
              <a:rPr lang="en-US" dirty="0" smtClean="0"/>
              <a:t>At the back of the</a:t>
            </a:r>
            <a:r>
              <a:rPr lang="en-US" baseline="0" dirty="0" smtClean="0"/>
              <a:t> joint the mesh is useful </a:t>
            </a:r>
            <a:r>
              <a:rPr lang="en-US" dirty="0" smtClean="0"/>
              <a:t>to get the sliding and elasticity of the skin,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</a:t>
            </a:r>
            <a:r>
              <a:rPr lang="en-US" dirty="0" err="1" smtClean="0"/>
              <a:t>anim</a:t>
            </a:r>
            <a:r>
              <a:rPr lang="en-US" dirty="0" smtClean="0"/>
              <a:t> rigid))##</a:t>
            </a:r>
          </a:p>
          <a:p>
            <a:r>
              <a:rPr lang="en-US" dirty="0" smtClean="0"/>
              <a:t>while Implicit surfaces are used to keep the rigid</a:t>
            </a:r>
            <a:r>
              <a:rPr lang="en-US" baseline="0" dirty="0" smtClean="0"/>
              <a:t>ity</a:t>
            </a:r>
            <a:r>
              <a:rPr lang="en-US" dirty="0" smtClean="0"/>
              <a:t> of the joint,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</a:t>
            </a:r>
            <a:r>
              <a:rPr lang="en-US" dirty="0" err="1" smtClean="0"/>
              <a:t>anim</a:t>
            </a:r>
            <a:r>
              <a:rPr lang="en-US" dirty="0" smtClean="0"/>
              <a:t> contacts))##</a:t>
            </a:r>
          </a:p>
          <a:p>
            <a:r>
              <a:rPr lang="en-US" dirty="0" smtClean="0"/>
              <a:t>and compute skin contacts at the interior of the joint</a:t>
            </a:r>
          </a:p>
          <a:p>
            <a:endParaRPr lang="en-US" dirty="0" smtClean="0"/>
          </a:p>
          <a:p>
            <a:r>
              <a:rPr lang="en-US" dirty="0" smtClean="0"/>
              <a:t>By doing this we avoid disrupting mesh-based pipelines and keep real-time performance.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1200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Before </a:t>
            </a:r>
            <a:r>
              <a:rPr lang="en-US" baseline="0" dirty="0" smtClean="0"/>
              <a:t>going further, I have to </a:t>
            </a:r>
            <a:r>
              <a:rPr lang="en-US" dirty="0" smtClean="0"/>
              <a:t>introduce some notations about implicit surfaces.</a:t>
            </a:r>
          </a:p>
          <a:p>
            <a:r>
              <a:rPr lang="en-US" dirty="0" smtClean="0"/>
              <a:t>So, let’s recall some </a:t>
            </a:r>
            <a:r>
              <a:rPr lang="en-US" baseline="0" dirty="0" smtClean="0"/>
              <a:t>basics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An implicit surface is defined with</a:t>
            </a:r>
            <a:r>
              <a:rPr lang="en-US" baseline="0" dirty="0" smtClean="0"/>
              <a:t> </a:t>
            </a:r>
            <a:r>
              <a:rPr lang="en-US" dirty="0" smtClean="0"/>
              <a:t>a scalar function ‘f’ often called field-function.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()</a:t>
            </a:r>
          </a:p>
          <a:p>
            <a:r>
              <a:rPr lang="en-US" dirty="0" smtClean="0"/>
              <a:t>‘f’ Usually returns a smooth distance from the surface to a 3D point.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On the</a:t>
            </a:r>
            <a:r>
              <a:rPr lang="en-US" baseline="0" dirty="0" smtClean="0"/>
              <a:t> figure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()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every point lying on the blue level curve, are equal to the same value of ‘f’.</a:t>
            </a:r>
          </a:p>
          <a:p>
            <a:r>
              <a:rPr lang="en-US" dirty="0" smtClean="0"/>
              <a:t>()</a:t>
            </a:r>
          </a:p>
          <a:p>
            <a:r>
              <a:rPr lang="en-US" dirty="0" smtClean="0"/>
              <a:t>When</a:t>
            </a:r>
            <a:r>
              <a:rPr lang="en-US" baseline="0" dirty="0" smtClean="0"/>
              <a:t> revealing </a:t>
            </a:r>
            <a:r>
              <a:rPr lang="en-US" dirty="0" smtClean="0"/>
              <a:t>every level-curves. </a:t>
            </a:r>
          </a:p>
          <a:p>
            <a:r>
              <a:rPr lang="en-US" dirty="0" smtClean="0"/>
              <a:t>I</a:t>
            </a:r>
            <a:r>
              <a:rPr lang="en-US" baseline="0" dirty="0" smtClean="0"/>
              <a:t>’ll use</a:t>
            </a:r>
            <a:endParaRPr lang="en-US" dirty="0" smtClean="0"/>
          </a:p>
          <a:p>
            <a:r>
              <a:rPr lang="en-US" dirty="0" smtClean="0"/>
              <a:t>()</a:t>
            </a:r>
          </a:p>
          <a:p>
            <a:r>
              <a:rPr lang="en-US" dirty="0" smtClean="0"/>
              <a:t>Red for the inside volume</a:t>
            </a:r>
          </a:p>
          <a:p>
            <a:r>
              <a:rPr lang="en-US" dirty="0" smtClean="0"/>
              <a:t>()</a:t>
            </a:r>
          </a:p>
          <a:p>
            <a:r>
              <a:rPr lang="en-US" dirty="0" smtClean="0"/>
              <a:t>and blue for the outside.    </a:t>
            </a:r>
          </a:p>
          <a:p>
            <a:r>
              <a:rPr lang="en-US" dirty="0" smtClean="0"/>
              <a:t>()</a:t>
            </a:r>
          </a:p>
          <a:p>
            <a:r>
              <a:rPr lang="en-US" dirty="0" smtClean="0"/>
              <a:t>Also we can easily compute the gradient, always orthogonal to any level curve.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2644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go the implicit skinning summary,</a:t>
            </a:r>
          </a:p>
          <a:p>
            <a:r>
              <a:rPr lang="en-US" dirty="0" smtClean="0"/>
              <a:t>So what</a:t>
            </a:r>
            <a:r>
              <a:rPr lang="en-US" baseline="0" dirty="0" smtClean="0"/>
              <a:t> we need in input is the mesh with its skinning weights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then we can derive the mesh partitioning from the weights 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From there each partition will spawn a closed surface.</a:t>
            </a:r>
          </a:p>
          <a:p>
            <a:r>
              <a:rPr lang="en-US" baseline="0" dirty="0" smtClean="0"/>
              <a:t>These surfaces are defined by a distance field, which is the implicit surfaces fitting the partition.</a:t>
            </a:r>
          </a:p>
          <a:p>
            <a:r>
              <a:rPr lang="en-US" baseline="0" dirty="0" smtClean="0"/>
              <a:t> </a:t>
            </a:r>
            <a:r>
              <a:rPr lang="en-US" dirty="0" smtClean="0"/>
              <a:t>()</a:t>
            </a:r>
          </a:p>
          <a:p>
            <a:r>
              <a:rPr lang="en-US" dirty="0" smtClean="0"/>
              <a:t>The</a:t>
            </a:r>
            <a:r>
              <a:rPr lang="en-US" baseline="0" dirty="0" smtClean="0"/>
              <a:t> last step consists in blending all of these distance fields into a single distance field.</a:t>
            </a:r>
          </a:p>
          <a:p>
            <a:r>
              <a:rPr lang="en-US" baseline="0" dirty="0" smtClean="0"/>
              <a:t>And this represents the volume of the entire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095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During animation we want the mesh to track the implicit surface.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And as</a:t>
            </a:r>
            <a:r>
              <a:rPr lang="en-US" baseline="0" noProof="0" dirty="0" smtClean="0"/>
              <a:t> I said earlier, we</a:t>
            </a:r>
            <a:r>
              <a:rPr lang="en-US" noProof="0" dirty="0" smtClean="0"/>
              <a:t> designed two options:</a:t>
            </a:r>
            <a:r>
              <a:rPr lang="en-US" baseline="0" noProof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 tracking algorithm who’s only aware of the rest pose, that’s our history independent version.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Then a tracking who relies on the previous frame, this is the history dependent version.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0345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With the history independent version we start from a mesh at rest pose.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Here we can see a finger and its level-curves corresponding to a single field-function.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Given a specific pose, we use dual quaternion</a:t>
            </a:r>
            <a:r>
              <a:rPr lang="en-US" baseline="0" dirty="0" smtClean="0"/>
              <a:t> skinning to deform the mesh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and the implicit surfaces are transformed rigidly before being composed.</a:t>
            </a: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Then we correct vertices positions following the field-function gradient	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way we preserve the rigidity of the bones and detect the skin contact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60165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In the second version we can start from any frame.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We rigidly transform the implicit surfaces as well,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However for the mesh, instead of using dual quaternions here we rely on a simple rigid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I’ll show later why this is advantageous.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Finally a projection and re-distribution of the vertices gives us a similar result with skin contact.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46021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from there, I’ll describe more thoroughly the different steps of</a:t>
            </a:r>
            <a:r>
              <a:rPr lang="en-US" baseline="0" dirty="0" smtClean="0"/>
              <a:t> our framework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Which are:	</a:t>
            </a:r>
          </a:p>
          <a:p>
            <a:r>
              <a:rPr lang="en-US" dirty="0" smtClean="0"/>
              <a:t>##((parts of implicit surfaces))##</a:t>
            </a:r>
          </a:p>
          <a:p>
            <a:r>
              <a:rPr lang="en-US" dirty="0" smtClean="0"/>
              <a:t>How we reconstruct the field-functions	</a:t>
            </a:r>
          </a:p>
          <a:p>
            <a:r>
              <a:rPr lang="en-US" dirty="0" smtClean="0"/>
              <a:t>##((final implicit surface ))##</a:t>
            </a:r>
          </a:p>
          <a:p>
            <a:r>
              <a:rPr lang="en-US" dirty="0" smtClean="0"/>
              <a:t>How we compose them 	</a:t>
            </a:r>
          </a:p>
          <a:p>
            <a:r>
              <a:rPr lang="en-US" dirty="0" smtClean="0"/>
              <a:t>##((projection))##</a:t>
            </a:r>
          </a:p>
          <a:p>
            <a:r>
              <a:rPr lang="en-US" dirty="0" smtClean="0"/>
              <a:t>And finally how we deform the mesh.</a:t>
            </a:r>
          </a:p>
          <a:p>
            <a:r>
              <a:rPr lang="en-US" dirty="0" smtClean="0"/>
              <a:t>##(( dim: final surface and projection ))##</a:t>
            </a:r>
          </a:p>
          <a:p>
            <a:r>
              <a:rPr lang="en-US" dirty="0" smtClean="0"/>
              <a:t>##((NEXT</a:t>
            </a:r>
            <a:r>
              <a:rPr lang="en-US" baseline="0" dirty="0" smtClean="0"/>
              <a:t> SLIDE</a:t>
            </a:r>
            <a:r>
              <a:rPr lang="en-US" dirty="0" smtClean="0"/>
              <a:t>))##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3803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noProof="0" dirty="0" smtClean="0"/>
              <a:t>Let’s start with a little bit of context.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noProof="0" dirty="0" smtClean="0"/>
              <a:t>In the animation industry the demand for animated characters is quite huge.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noProof="0" dirty="0" smtClean="0"/>
              <a:t>This goes from</a:t>
            </a: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Games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Animated movies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Or special effects for movies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In these applications we don’t care so much about being physically accurate,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but rather we’re interested in producing convincing animations.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to achieve plausible animations we need 2 things: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 plausible motion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then a plausible look of the skin of the character.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This means mimicking muscles, skin folds, wrinkles and so on. As the character moves.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Producing all these effects is a process called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in this research we were interested in improving this type of methods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noProof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We wanted to developed a real-time skinning approach with more convincing deformations.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3378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goal of the first stage is to </a:t>
            </a:r>
            <a:r>
              <a:rPr lang="en-US" baseline="0" dirty="0" smtClean="0"/>
              <a:t>reconstruct pieces of field-functions from the partitioned mesh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##((pieces</a:t>
            </a:r>
            <a:r>
              <a:rPr lang="en-US" baseline="0" dirty="0" smtClean="0"/>
              <a:t> of surface</a:t>
            </a:r>
            <a:r>
              <a:rPr lang="en-US" dirty="0" smtClean="0"/>
              <a:t>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blue objects are </a:t>
            </a:r>
            <a:r>
              <a:rPr lang="en-US" baseline="0" dirty="0" smtClean="0"/>
              <a:t>implicit surfaces which approximates some of the partitions.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##((mesh sampling))##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To</a:t>
            </a:r>
            <a:r>
              <a:rPr lang="en-US" baseline="0" dirty="0" smtClean="0"/>
              <a:t> compute this approximation we </a:t>
            </a:r>
            <a:r>
              <a:rPr lang="en-US" dirty="0" smtClean="0"/>
              <a:t>need to </a:t>
            </a:r>
            <a:r>
              <a:rPr lang="en-US" baseline="0" dirty="0" smtClean="0"/>
              <a:t>sample each mesh partition.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do this with Poisson Disk sampling as it is independent from the mesh resolution.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##((HRBF function))##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from the samples we seek a field-function ‘f’ which interpolates them.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 do this we use a standard method called “</a:t>
            </a:r>
            <a:r>
              <a:rPr lang="en-US" baseline="0" dirty="0" err="1" smtClean="0"/>
              <a:t>Hermite</a:t>
            </a:r>
            <a:r>
              <a:rPr lang="en-US" baseline="0" dirty="0" smtClean="0"/>
              <a:t> radial basis function”.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In this framework ‘f’ is a linear combination of functions phi.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to evaluate ‘f’ we must find the weights alpha and beta, which are highlighted in red.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##((HRBF system))##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All</a:t>
            </a:r>
            <a:r>
              <a:rPr lang="en-US" baseline="0" dirty="0" smtClean="0"/>
              <a:t> we need to do to is to</a:t>
            </a:r>
            <a:r>
              <a:rPr lang="en-US" dirty="0" smtClean="0"/>
              <a:t> </a:t>
            </a:r>
            <a:r>
              <a:rPr lang="en-US" baseline="0" dirty="0" smtClean="0"/>
              <a:t>solve this linear system.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then we can store the weights for the animation.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weights</a:t>
            </a:r>
            <a:r>
              <a:rPr lang="en-US" baseline="0" dirty="0" smtClean="0"/>
              <a:t> are then </a:t>
            </a:r>
            <a:r>
              <a:rPr lang="en-US" dirty="0" smtClean="0"/>
              <a:t>pre-computed once.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which ensures that ‘f’ equals 0.5 at each sample. But also that the gradient of ‘f’ is equal to the samples normal.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2131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Unfortunately sampling the surface isn’t enough.</a:t>
            </a:r>
          </a:p>
          <a:p>
            <a:r>
              <a:rPr lang="en-US" dirty="0" smtClean="0"/>
              <a:t>And I’ll show why here.</a:t>
            </a:r>
          </a:p>
          <a:p>
            <a:r>
              <a:rPr lang="en-US" dirty="0" smtClean="0"/>
              <a:t>If we</a:t>
            </a:r>
            <a:r>
              <a:rPr lang="en-US" baseline="0" dirty="0" smtClean="0"/>
              <a:t> look at this piece of </a:t>
            </a:r>
            <a:r>
              <a:rPr lang="en-US" dirty="0" smtClean="0"/>
              <a:t>finger,</a:t>
            </a:r>
          </a:p>
          <a:p>
            <a:r>
              <a:rPr lang="en-US" dirty="0" smtClean="0"/>
              <a:t>We</a:t>
            </a:r>
            <a:r>
              <a:rPr lang="en-US" baseline="0" dirty="0" smtClean="0"/>
              <a:t> see that the </a:t>
            </a:r>
            <a:r>
              <a:rPr lang="en-US" dirty="0" smtClean="0"/>
              <a:t>2 </a:t>
            </a:r>
            <a:r>
              <a:rPr lang="en-US" baseline="0" dirty="0" smtClean="0"/>
              <a:t>partitions </a:t>
            </a:r>
            <a:r>
              <a:rPr lang="en-US" dirty="0" smtClean="0"/>
              <a:t>of the mesh</a:t>
            </a:r>
            <a:r>
              <a:rPr lang="en-US" baseline="0" dirty="0" smtClean="0"/>
              <a:t> have holes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##((bulged imp surface ))##</a:t>
            </a:r>
          </a:p>
          <a:p>
            <a:r>
              <a:rPr lang="en-US" dirty="0" smtClean="0"/>
              <a:t>The samples shown in blue and</a:t>
            </a:r>
            <a:r>
              <a:rPr lang="en-US" baseline="0" dirty="0" smtClean="0"/>
              <a:t> in grey are only lying on the surface,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##((Circle))##</a:t>
            </a:r>
            <a:endParaRPr lang="en-US" baseline="0" dirty="0" smtClean="0"/>
          </a:p>
          <a:p>
            <a:r>
              <a:rPr lang="en-US" dirty="0" smtClean="0"/>
              <a:t>It means the implicit surfaces are</a:t>
            </a:r>
            <a:r>
              <a:rPr lang="en-US" baseline="0" dirty="0" smtClean="0"/>
              <a:t> not properly constrained at the ends of the partitions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##((bulged mesh</a:t>
            </a:r>
            <a:r>
              <a:rPr lang="en-US" baseline="0" dirty="0" smtClean="0"/>
              <a:t> </a:t>
            </a:r>
            <a:r>
              <a:rPr lang="en-US" dirty="0" smtClean="0"/>
              <a:t>))##</a:t>
            </a:r>
          </a:p>
          <a:p>
            <a:r>
              <a:rPr lang="en-US" dirty="0" smtClean="0"/>
              <a:t>Which of course result in a</a:t>
            </a:r>
            <a:r>
              <a:rPr lang="en-US" baseline="0" dirty="0" smtClean="0"/>
              <a:t>n outgrowth when we deform the mesh.</a:t>
            </a:r>
          </a:p>
          <a:p>
            <a:r>
              <a:rPr lang="en-US" dirty="0" smtClean="0"/>
              <a:t>##((bounded imp surface))##</a:t>
            </a:r>
          </a:p>
          <a:p>
            <a:r>
              <a:rPr lang="en-US" dirty="0" smtClean="0"/>
              <a:t>To prevent this we add extra samples at the tip of the bones.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##((Circle))##</a:t>
            </a:r>
          </a:p>
          <a:p>
            <a:r>
              <a:rPr lang="en-US" dirty="0" smtClean="0"/>
              <a:t>This way the junction</a:t>
            </a:r>
            <a:r>
              <a:rPr lang="en-US" baseline="0" dirty="0" smtClean="0"/>
              <a:t> </a:t>
            </a:r>
            <a:r>
              <a:rPr lang="en-US" dirty="0" smtClean="0"/>
              <a:t>is closer to a normal</a:t>
            </a:r>
            <a:r>
              <a:rPr lang="en-US" baseline="0" dirty="0" smtClean="0"/>
              <a:t> joint shape</a:t>
            </a:r>
            <a:r>
              <a:rPr lang="en-US" dirty="0" smtClean="0"/>
              <a:t>.</a:t>
            </a:r>
          </a:p>
          <a:p>
            <a:r>
              <a:rPr lang="en-US" dirty="0" smtClean="0"/>
              <a:t>##((mesh corrected))##</a:t>
            </a:r>
          </a:p>
          <a:p>
            <a:r>
              <a:rPr lang="en-US" dirty="0" smtClean="0"/>
              <a:t>And</a:t>
            </a:r>
            <a:r>
              <a:rPr lang="en-US" baseline="0" dirty="0" smtClean="0"/>
              <a:t> the deformation looks much nicer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3548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Now let’s talk about composing the field</a:t>
            </a:r>
            <a:r>
              <a:rPr lang="en-US" baseline="0" dirty="0" smtClean="0"/>
              <a:t>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5779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aseline="0" dirty="0" smtClean="0"/>
              <a:t> w</a:t>
            </a:r>
            <a:r>
              <a:rPr lang="en-US" dirty="0" smtClean="0"/>
              <a:t>e want to compose N field-functions. Here f1,</a:t>
            </a:r>
            <a:r>
              <a:rPr lang="en-US" baseline="0" dirty="0" smtClean="0"/>
              <a:t> f2 and f3</a:t>
            </a:r>
            <a:endParaRPr lang="en-US" dirty="0" smtClean="0"/>
          </a:p>
          <a:p>
            <a:r>
              <a:rPr lang="en-US" dirty="0" smtClean="0"/>
              <a:t>##((composed surface))##</a:t>
            </a:r>
          </a:p>
          <a:p>
            <a:r>
              <a:rPr lang="en-US" dirty="0" smtClean="0"/>
              <a:t>We need a composition</a:t>
            </a:r>
            <a:r>
              <a:rPr lang="en-US" baseline="0" dirty="0" smtClean="0"/>
              <a:t> operator G.</a:t>
            </a:r>
          </a:p>
          <a:p>
            <a:r>
              <a:rPr lang="en-US" baseline="0" dirty="0" smtClean="0"/>
              <a:t>For instance, if we compute the maximum of the three field-functions,</a:t>
            </a:r>
          </a:p>
          <a:p>
            <a:r>
              <a:rPr lang="en-US" baseline="0" dirty="0" smtClean="0"/>
              <a:t>it defines a new field-function ‘f’ which is the union of our three original functions.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7934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Their</a:t>
            </a:r>
            <a:r>
              <a:rPr lang="en-US" baseline="0" dirty="0" smtClean="0"/>
              <a:t> exists plenty of advanced operators to combine implicit surfaces, like the bulge-in-contact shown here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##((underline artefact ))##</a:t>
            </a:r>
          </a:p>
          <a:p>
            <a:r>
              <a:rPr lang="en-US" baseline="0" dirty="0" smtClean="0"/>
              <a:t>But up until recently such operators were hard to control. </a:t>
            </a:r>
          </a:p>
          <a:p>
            <a:r>
              <a:rPr lang="en-US" baseline="0" dirty="0" smtClean="0"/>
              <a:t>In this example its obvious we would like to see the bulge just in the interior of the joint, and not, everywhere like here. </a:t>
            </a:r>
          </a:p>
          <a:p>
            <a:r>
              <a:rPr lang="en-US" baseline="0" dirty="0" smtClean="0"/>
              <a:t>##((correct bulge))##</a:t>
            </a:r>
          </a:p>
          <a:p>
            <a:r>
              <a:rPr lang="en-US" baseline="0" dirty="0" smtClean="0"/>
              <a:t>This would be what we expect.</a:t>
            </a:r>
          </a:p>
          <a:p>
            <a:r>
              <a:rPr lang="en-US" baseline="0" dirty="0" smtClean="0"/>
              <a:t>To do this, we use an operator able to discriminate the different areas of the joint, </a:t>
            </a:r>
          </a:p>
          <a:p>
            <a:r>
              <a:rPr lang="en-US" baseline="0" dirty="0" smtClean="0"/>
              <a:t>And this can be done by looking at the gradient angles between the field-functions.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72225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Let me explain more:</a:t>
            </a:r>
          </a:p>
          <a:p>
            <a:r>
              <a:rPr lang="en-US" baseline="0" dirty="0" smtClean="0"/>
              <a:t>If we look at the gradient of  f1</a:t>
            </a:r>
          </a:p>
          <a:p>
            <a:r>
              <a:rPr lang="en-US" baseline="0" dirty="0" smtClean="0"/>
              <a:t>##((F1))##, in green</a:t>
            </a:r>
          </a:p>
          <a:p>
            <a:r>
              <a:rPr lang="en-US" baseline="0" dirty="0" smtClean="0"/>
              <a:t> and then f2</a:t>
            </a:r>
          </a:p>
          <a:p>
            <a:r>
              <a:rPr lang="en-US" baseline="0" dirty="0" smtClean="0"/>
              <a:t>##((F2))##, in purple</a:t>
            </a:r>
          </a:p>
          <a:p>
            <a:r>
              <a:rPr lang="en-US" baseline="0" dirty="0" smtClean="0"/>
              <a:t>We see that at the back of the joint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##((show collinear))##</a:t>
            </a:r>
          </a:p>
          <a:p>
            <a:r>
              <a:rPr lang="en-US" baseline="0" dirty="0" smtClean="0"/>
              <a:t>gradients are almost collinear </a:t>
            </a:r>
          </a:p>
          <a:p>
            <a:r>
              <a:rPr lang="en-US" baseline="0" dirty="0" smtClean="0"/>
              <a:t>Whereas inside the joint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##((show orthogonal))##</a:t>
            </a:r>
          </a:p>
          <a:p>
            <a:r>
              <a:rPr lang="en-US" baseline="0" dirty="0" smtClean="0"/>
              <a:t>the angle is much larger.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##((NEXT SLIDE))##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72166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allows us to localize the bulge inside the fold of the joint.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type of operators are called gradient-based operators </a:t>
            </a:r>
          </a:p>
          <a:p>
            <a:r>
              <a:rPr lang="en-US" baseline="0" dirty="0" smtClean="0"/>
              <a:t>And we use a customized version of these operators specifically designed for skinning.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30879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 this is how the bulge</a:t>
            </a:r>
            <a:r>
              <a:rPr lang="en-US" baseline="0" dirty="0" smtClean="0"/>
              <a:t> looks like on a skinned mesh,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First its a union operator using the maximum.</a:t>
            </a:r>
          </a:p>
          <a:p>
            <a:r>
              <a:rPr lang="en-US" baseline="0" dirty="0" smtClean="0"/>
              <a:t>And then the gradient-based bulge-in-contact.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6497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It’s time to discuss how we deform the mesh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63893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And recall we</a:t>
            </a:r>
            <a:r>
              <a:rPr lang="en-US" baseline="0" noProof="0" dirty="0" smtClean="0"/>
              <a:t> have to ways for tracking the implicit surface,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First I’ll begin with the original implicit skinning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0439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 in the next slides I’ll review commonly used approaches for skinning.</a:t>
            </a:r>
          </a:p>
          <a:p>
            <a:r>
              <a:rPr lang="en-US" baseline="0" dirty="0" smtClean="0"/>
              <a:t>And I’ll begin with Geometric skinning.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we want to animate this character, </a:t>
            </a:r>
          </a:p>
          <a:p>
            <a:r>
              <a:rPr lang="en-US" baseline="0" dirty="0" smtClean="0"/>
              <a:t>the usual way is to first define a skeleton and bind its motion to the mesh. </a:t>
            </a:r>
          </a:p>
          <a:p>
            <a:r>
              <a:rPr lang="en-US" baseline="0" dirty="0" smtClean="0"/>
              <a:t>We can do so by defining the influence of each bone over the mesh.</a:t>
            </a:r>
          </a:p>
          <a:p>
            <a:r>
              <a:rPr lang="en-US" baseline="0" dirty="0" smtClean="0"/>
              <a:t>Typically we name these influences skinning weights.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(click)</a:t>
            </a:r>
          </a:p>
          <a:p>
            <a:endParaRPr lang="en-US" baseline="0" dirty="0" smtClean="0"/>
          </a:p>
          <a:p>
            <a:r>
              <a:rPr lang="en-US" baseline="0" dirty="0" smtClean="0"/>
              <a:t>From there the easiest way to deform the mesh is to apply a geometric skinning </a:t>
            </a:r>
          </a:p>
          <a:p>
            <a:r>
              <a:rPr lang="en-US" baseline="0" dirty="0" smtClean="0"/>
              <a:t>where we simply average the bones’ transformations given the skinning weights.</a:t>
            </a:r>
          </a:p>
          <a:p>
            <a:r>
              <a:rPr lang="en-US" baseline="0" dirty="0" smtClean="0"/>
              <a:t>For instance using linear blending or here Dual Quaternions.</a:t>
            </a:r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These geometric skinning techniques are extremely efficient,</a:t>
            </a:r>
          </a:p>
          <a:p>
            <a:r>
              <a:rPr lang="en-US" baseline="0" dirty="0" smtClean="0"/>
              <a:t>And we can easily animate thousands of characters in real-time.</a:t>
            </a:r>
          </a:p>
          <a:p>
            <a:r>
              <a:rPr lang="en-US" baseline="0" dirty="0" smtClean="0"/>
              <a:t>Which explains why these approaches are so popular in games.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On the other hand realistic results are hard to achieve.</a:t>
            </a:r>
          </a:p>
          <a:p>
            <a:r>
              <a:rPr lang="en-US" baseline="0" dirty="0" smtClean="0"/>
              <a:t>Geometric skinning doesn’t simulate skin contacts let alone skin folds or skin elasticity.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It only produces smooth deformation around joints,</a:t>
            </a:r>
          </a:p>
          <a:p>
            <a:r>
              <a:rPr lang="en-US" baseline="0" dirty="0" smtClean="0"/>
              <a:t>And unless we spend more time adding tweaks or other effects, </a:t>
            </a:r>
          </a:p>
          <a:p>
            <a:r>
              <a:rPr lang="en-US" baseline="0" dirty="0" smtClean="0"/>
              <a:t>our deformation won’t be very convincing.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8999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When the mesh is in rest pose,</a:t>
            </a:r>
          </a:p>
          <a:p>
            <a:r>
              <a:rPr lang="en-US" dirty="0" smtClean="0"/>
              <a:t>we save at each vertex the value of the scalar-field</a:t>
            </a:r>
            <a:r>
              <a:rPr lang="en-US" baseline="0" dirty="0" smtClean="0"/>
              <a:t> ‘f’</a:t>
            </a:r>
          </a:p>
          <a:p>
            <a:r>
              <a:rPr lang="en-US" noProof="0" dirty="0" smtClean="0"/>
              <a:t>()</a:t>
            </a:r>
          </a:p>
          <a:p>
            <a:r>
              <a:rPr lang="en-US" baseline="0" dirty="0" smtClean="0"/>
              <a:t>You could see it as a way to encode the mesh details like a displacement map.</a:t>
            </a:r>
          </a:p>
          <a:p>
            <a:r>
              <a:rPr lang="en-US" noProof="0" dirty="0" smtClean="0"/>
              <a:t>()</a:t>
            </a:r>
          </a:p>
          <a:p>
            <a:r>
              <a:rPr lang="en-US" baseline="0" dirty="0" smtClean="0"/>
              <a:t>When animating the skeleton the field-function is deformed as well as the mesh.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()</a:t>
            </a:r>
            <a:endParaRPr lang="en-US" baseline="0" dirty="0" smtClean="0"/>
          </a:p>
          <a:p>
            <a:r>
              <a:rPr lang="en-US" baseline="0" dirty="0" smtClean="0"/>
              <a:t>And we simply project back the vertices by following the gradient of ‘f’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()</a:t>
            </a:r>
          </a:p>
          <a:p>
            <a:r>
              <a:rPr lang="en-US" baseline="0" dirty="0" smtClean="0"/>
              <a:t>until we reach the initial distance saved at rest pose.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624022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This projection</a:t>
            </a:r>
            <a:r>
              <a:rPr lang="en-US" baseline="0" noProof="0" dirty="0" smtClean="0"/>
              <a:t> procedure needs to take into account the skin contacts.</a:t>
            </a:r>
            <a:endParaRPr lang="en-US" noProof="0" dirty="0" smtClean="0"/>
          </a:p>
          <a:p>
            <a:r>
              <a:rPr lang="en-US" noProof="0" dirty="0" smtClean="0"/>
              <a:t>I’m </a:t>
            </a:r>
            <a:r>
              <a:rPr lang="en-US" noProof="0" dirty="0" err="1" smtClean="0"/>
              <a:t>gonna</a:t>
            </a:r>
            <a:r>
              <a:rPr lang="en-US" noProof="0" dirty="0" smtClean="0"/>
              <a:t> explain</a:t>
            </a:r>
            <a:r>
              <a:rPr lang="en-US" baseline="0" noProof="0" dirty="0" smtClean="0"/>
              <a:t> how we do that using this creature’s leg as an example.</a:t>
            </a:r>
            <a:endParaRPr lang="en-US" noProof="0" dirty="0" smtClean="0"/>
          </a:p>
          <a:p>
            <a:r>
              <a:rPr lang="en-US" noProof="0" dirty="0" smtClean="0"/>
              <a:t>Here the knee is bent with dual quaternions:</a:t>
            </a:r>
          </a:p>
          <a:p>
            <a:r>
              <a:rPr lang="en-US" noProof="0" dirty="0" smtClean="0"/>
              <a:t>()</a:t>
            </a:r>
          </a:p>
          <a:p>
            <a:r>
              <a:rPr lang="en-US" noProof="0" dirty="0" smtClean="0"/>
              <a:t>And</a:t>
            </a:r>
            <a:r>
              <a:rPr lang="en-US" baseline="0" noProof="0" dirty="0" smtClean="0"/>
              <a:t> when we look inside the mesh</a:t>
            </a:r>
          </a:p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We can clearly see the self-intersection</a:t>
            </a:r>
          </a:p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But it can be reverted using the field-function</a:t>
            </a:r>
          </a:p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Because when a vertex is projected to get back to its initial distance,</a:t>
            </a:r>
          </a:p>
          <a:p>
            <a:r>
              <a:rPr lang="en-US" baseline="0" noProof="0" dirty="0" smtClean="0"/>
              <a:t>it will go through the gradient discontinuity shown in black.</a:t>
            </a:r>
          </a:p>
          <a:p>
            <a:r>
              <a:rPr lang="en-US" baseline="0" noProof="0" dirty="0" smtClean="0"/>
              <a:t>It means the gradient direction will change dramatically.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26443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WAIT</a:t>
            </a:r>
            <a:r>
              <a:rPr lang="en-US" baseline="0" noProof="0" dirty="0" smtClean="0"/>
              <a:t> FOR ANIM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 smtClean="0"/>
          </a:p>
          <a:p>
            <a:r>
              <a:rPr lang="en-US" noProof="0" dirty="0" smtClean="0"/>
              <a:t>We simply need to stop the vertex</a:t>
            </a:r>
            <a:r>
              <a:rPr lang="en-US" baseline="0" noProof="0" dirty="0" smtClean="0"/>
              <a:t> projection when the angle between two steps exceed a preset threshold.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58346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On</a:t>
            </a:r>
            <a:r>
              <a:rPr lang="en-US" baseline="0" noProof="0" dirty="0" smtClean="0"/>
              <a:t> the mesh it will efficiently gather the self-intersecting vertices on the discontinuity.</a:t>
            </a:r>
          </a:p>
          <a:p>
            <a:r>
              <a:rPr lang="en-US" baseline="0" noProof="0" dirty="0" smtClean="0"/>
              <a:t>##((vertex gathering))##</a:t>
            </a:r>
          </a:p>
          <a:p>
            <a:r>
              <a:rPr lang="en-US" baseline="0" noProof="0" dirty="0" smtClean="0"/>
              <a:t>##((NEXT SLIDE))##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46964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Finally, after modeling</a:t>
            </a:r>
            <a:r>
              <a:rPr lang="en-US" baseline="0" dirty="0" smtClean="0"/>
              <a:t> the skin contact, we need to take care of the sharp features.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dirty="0" smtClean="0"/>
              <a:t>In the fold of the knee we can see that the triangle</a:t>
            </a:r>
            <a:r>
              <a:rPr lang="en-US" baseline="0" dirty="0" smtClean="0"/>
              <a:t> distribution looks jagged.</a:t>
            </a:r>
          </a:p>
          <a:p>
            <a:r>
              <a:rPr lang="en-US" baseline="0" dirty="0" smtClean="0"/>
              <a:t>That’s because the implicit surface has a sharp feature here.</a:t>
            </a:r>
          </a:p>
          <a:p>
            <a:r>
              <a:rPr lang="en-US" baseline="0" dirty="0" smtClean="0"/>
              <a:t>Since we’re  animating organic shapes we simply smooth out this bad distribution.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To define a region around this feature, </a:t>
            </a:r>
          </a:p>
          <a:p>
            <a:r>
              <a:rPr lang="en-US" baseline="0" dirty="0" smtClean="0"/>
              <a:t>we tag vertices detected as self-intersecting,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then we extend this region.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()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In the end we apply over the red area, a uniform Laplacian smoothing.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9960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This </a:t>
            </a:r>
            <a:r>
              <a:rPr lang="fr-FR" dirty="0" err="1" smtClean="0"/>
              <a:t>is</a:t>
            </a:r>
            <a:r>
              <a:rPr lang="fr-FR" dirty="0" smtClean="0"/>
              <a:t> time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some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.</a:t>
            </a:r>
          </a:p>
          <a:p>
            <a:r>
              <a:rPr lang="fr-FR" baseline="0" dirty="0" smtClean="0"/>
              <a:t>()</a:t>
            </a:r>
          </a:p>
          <a:p>
            <a:r>
              <a:rPr lang="fr-FR" baseline="0" dirty="0" smtClean="0"/>
              <a:t>First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show Dual Quaternions,</a:t>
            </a:r>
          </a:p>
          <a:p>
            <a:r>
              <a:rPr lang="fr-FR" baseline="0" dirty="0" err="1" smtClean="0"/>
              <a:t>Then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our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method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skin contact.</a:t>
            </a:r>
          </a:p>
          <a:p>
            <a:r>
              <a:rPr lang="fr-FR" baseline="0" dirty="0" smtClean="0"/>
              <a:t>The model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around</a:t>
            </a:r>
            <a:r>
              <a:rPr lang="fr-FR" baseline="0" dirty="0" smtClean="0"/>
              <a:t> four </a:t>
            </a:r>
            <a:r>
              <a:rPr lang="fr-FR" baseline="0" dirty="0" err="1" smtClean="0"/>
              <a:t>thousand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vertices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runs</a:t>
            </a:r>
            <a:r>
              <a:rPr lang="fr-FR" baseline="0" dirty="0" smtClean="0"/>
              <a:t> about 95 frame per seconds.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64097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noProof="0" dirty="0" smtClean="0"/>
              <a:t>Now I’d like to introduce the second version</a:t>
            </a:r>
            <a:r>
              <a:rPr lang="en-US" baseline="0" noProof="0" dirty="0" smtClean="0"/>
              <a:t> of our framework.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We call it elastic implicit skinning because it add global elasticity to the original implicit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It is also more robust and less tedious to use, because it doesn’t work on top of a geometric skinning.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24687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Now to show how we improve implicit skinning, </a:t>
            </a:r>
          </a:p>
          <a:p>
            <a:r>
              <a:rPr lang="en-US" baseline="0" dirty="0" smtClean="0"/>
              <a:t>I have to discuss its limitations first.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first problem is that implicit skinning is very sensitive to different types of skinning weights.</a:t>
            </a:r>
          </a:p>
          <a:p>
            <a:r>
              <a:rPr lang="en-US" baseline="0" dirty="0" smtClean="0"/>
              <a:t>I illustrate this on this cylinder.</a:t>
            </a:r>
          </a:p>
          <a:p>
            <a:r>
              <a:rPr lang="en-US" baseline="0" dirty="0" smtClean="0"/>
              <a:t>(click)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First we deform it with a geometric skinning.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35950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we can see the distance fields, before and after we combine them together.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05703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Finally we can project vertices following the gradient of the field.</a:t>
            </a:r>
          </a:p>
          <a:p>
            <a:r>
              <a:rPr lang="en-US" baseline="0" dirty="0" smtClean="0"/>
              <a:t>Here implicit skinning fails because the self intersection is too large. </a:t>
            </a:r>
          </a:p>
          <a:p>
            <a:r>
              <a:rPr lang="en-US" baseline="0" dirty="0" smtClean="0"/>
              <a:t>This brings vertices in areas where the gradient direction is wrong.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39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238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To</a:t>
            </a:r>
            <a:r>
              <a:rPr lang="en-US" baseline="0" dirty="0" smtClean="0"/>
              <a:t> achieve better results another popular real-time technique is the pose space deformation.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Here we start out from a geometric skinning then we allow the user to re-sculpt every pose that he wants to improve.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For instance you could bend the arm with linear blending and improve its aspect by modeling your bicep bulge or any other details like skin folds.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Then the system is going to interpolate the deformation in-between poses and give you a smooth deformation over-time.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(click)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So on the left we have geometric skinning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on the right pose space deformation where I think the model have been re-sculpted at least four times per joint.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….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So this approach runs in real-time and its advantage is obvious as it is much more realistic.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downside is, this process can be very tedious,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the artist may spend days trying to achieve satisfactory result. </a:t>
            </a:r>
          </a:p>
          <a:p>
            <a:pPr marL="0" indent="0">
              <a:buFontTx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379427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We can mitigate this if we diffuse the skinning weights further.</a:t>
            </a:r>
          </a:p>
          <a:p>
            <a:r>
              <a:rPr lang="en-US" baseline="0" dirty="0" smtClean="0"/>
              <a:t>This will make the geometric skinning deformation less rigid.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44389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makes gradients start with the correct direction, </a:t>
            </a:r>
          </a:p>
          <a:p>
            <a:r>
              <a:rPr lang="en-US" baseline="0" dirty="0" smtClean="0"/>
              <a:t>and we see the skin contact here is properly modeled.</a:t>
            </a:r>
          </a:p>
          <a:p>
            <a:r>
              <a:rPr lang="en-US" baseline="0" dirty="0" smtClean="0"/>
              <a:t>But it’s not really intuitive, because the user must understand what kind of skinning weights will work or won’t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07892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And this workaround will only hide the problem until the bending angle is too large again.</a:t>
            </a:r>
          </a:p>
          <a:p>
            <a:r>
              <a:rPr lang="en-US" baseline="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67163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A second issue with implicit skinning is that it can produce flickering sometimes:</a:t>
            </a:r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Also we can have triangle fold-overs close to the contact area.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These are mainly due to the way we designed the distance field, I’ll explain this in a bit.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09037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With elastic implicit skinning we fixed these problems and introduced skin elasticity.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The first goal was to avoid using any geometric skinning and therefore getting rid of the skinning weights,</a:t>
            </a:r>
          </a:p>
          <a:p>
            <a:r>
              <a:rPr lang="en-US" baseline="0" dirty="0" smtClean="0"/>
              <a:t>Which can be very tedious to define</a:t>
            </a:r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For this the idea was to have  the skin deforming automatically on top of the character’s volume.</a:t>
            </a:r>
          </a:p>
          <a:p>
            <a:r>
              <a:rPr lang="en-US" baseline="0" dirty="0" smtClean="0"/>
              <a:t>Instead of losing time tweaking the skin, the user can focus on refining distance fields, for instance to add bones or muscles. 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Then we needed to improve robustness and suppress flickering.</a:t>
            </a:r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we found most flickering artifacts were due to badly defined distance fields, </a:t>
            </a:r>
          </a:p>
          <a:p>
            <a:r>
              <a:rPr lang="en-US" baseline="0" dirty="0" smtClean="0"/>
              <a:t>we improved it by introducing new blending operators.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4485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Let’s begin with the flickering problem.</a:t>
            </a:r>
          </a:p>
          <a:p>
            <a:r>
              <a:rPr lang="en-US" baseline="0" dirty="0" smtClean="0"/>
              <a:t>(click)</a:t>
            </a:r>
          </a:p>
          <a:p>
            <a:r>
              <a:rPr lang="en-US" baseline="0" dirty="0" smtClean="0"/>
              <a:t>This is the distance field you get with the maximum operator.</a:t>
            </a:r>
          </a:p>
          <a:p>
            <a:r>
              <a:rPr lang="en-US" baseline="0" dirty="0" smtClean="0"/>
              <a:t>And the first problem is here: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We have a gradient discontinuity in the field.</a:t>
            </a:r>
          </a:p>
          <a:p>
            <a:r>
              <a:rPr lang="en-US" baseline="0" dirty="0" smtClean="0"/>
              <a:t>and implicit skinning uses these gradients to project and correct the vertices of the mesh.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Now imagine, as the animation is playing, a vertex outside the volume goes back and forth through this discontinuity.</a:t>
            </a:r>
          </a:p>
          <a:p>
            <a:r>
              <a:rPr lang="en-US" baseline="0" dirty="0" smtClean="0"/>
              <a:t>then it means during the animation a vertex can be projected on radically different areas and generate flickering.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Inside we face another problem. </a:t>
            </a:r>
          </a:p>
          <a:p>
            <a:r>
              <a:rPr lang="en-US" baseline="0" dirty="0" smtClean="0"/>
              <a:t>We have to produce the skin contact.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again we’re </a:t>
            </a:r>
            <a:r>
              <a:rPr lang="en-US" baseline="0" dirty="0" err="1" smtClean="0"/>
              <a:t>gonna</a:t>
            </a:r>
            <a:r>
              <a:rPr lang="en-US" baseline="0" dirty="0" smtClean="0"/>
              <a:t> follow the gradient, </a:t>
            </a:r>
          </a:p>
          <a:p>
            <a:r>
              <a:rPr lang="en-US" baseline="0" dirty="0" smtClean="0"/>
              <a:t>but because we don’t actually model the skin contact wit a proper implicit surface</a:t>
            </a:r>
          </a:p>
          <a:p>
            <a:r>
              <a:rPr lang="en-US" baseline="0" dirty="0" smtClean="0"/>
              <a:t>we don’t travel towards the closest contact point.</a:t>
            </a:r>
          </a:p>
          <a:p>
            <a:r>
              <a:rPr lang="en-US" baseline="0" dirty="0" smtClean="0"/>
              <a:t>In the end it can produce triangle fold overs.</a:t>
            </a:r>
          </a:p>
          <a:p>
            <a:r>
              <a:rPr lang="en-US" baseline="0" dirty="0" smtClean="0"/>
              <a:t>()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58102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What we propose is a new blending operator which produces this field.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We produce a smooth distance field outside to avoid these projection discontinuities.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Whereas inside we need to model the surface representing the skin contacts.</a:t>
            </a:r>
          </a:p>
          <a:p>
            <a:r>
              <a:rPr lang="en-US" baseline="0" dirty="0" smtClean="0"/>
              <a:t>This allows us to robustly march towards the closest surface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0860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Now that we have a well defined distance field what’s left to do is to compute the skin elasticity on top of 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is the work of our incremental algorithm.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goes like this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Given our current frame, we transform the mesh and implicit surface towards the next frame.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gives us an initial guess on which we apply two things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First we project the vertices back to their initial distance relative to the rest pose.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process will also take care of detecting the collision in case of skin contacts.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we redistribute the vertices over the distance field.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this gives us  the final result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36466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question that remains is: how do we compute this distribution of vertices?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On this schematic we see the distance field and the mesh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each vertex we know the gradient of the distance field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defines a local tangent plane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From there the goal is to find a tangential relaxation scheme.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This scheme  must produce the effect of skin elasticity and be coherent over time.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 we searched for the following properties: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Our scheme had to be efficient,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for the sake of parallelism the scheme should be computed locally on the mesh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also had to preserve the shape of the rest pose mesh.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finally it had to be robust even for large rotation angles,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 that we could handle large stretch of the mesh.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293357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So, we tried a few things before deriving a satisfying relaxation scheme.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But in the end our choice was to derive a scheme from the as rigid as possible energy.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energy function works roughly  like this: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49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9187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Here the</a:t>
            </a:r>
            <a:r>
              <a:rPr lang="en-US" baseline="0" dirty="0" smtClean="0"/>
              <a:t> artist is trying to correct the skin fold with one pose.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For that he has to remodel this area.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Which as we can see takes time</a:t>
            </a:r>
          </a:p>
          <a:p>
            <a:pPr marL="0" indent="0">
              <a:buFontTx/>
              <a:buNone/>
            </a:pPr>
            <a:r>
              <a:rPr lang="en-US" dirty="0" smtClean="0"/>
              <a:t>… </a:t>
            </a:r>
          </a:p>
          <a:p>
            <a:pPr marL="0" indent="0">
              <a:buFontTx/>
              <a:buNone/>
            </a:pPr>
            <a:r>
              <a:rPr lang="en-US" dirty="0" smtClean="0"/>
              <a:t>Then the pose space deformation system will be able to smoothly deform the leg as we bend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35717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It measures the difference for each cell of the mesh,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between it’s rest pose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the animated mesh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 reduce this difference we have to find the best rotation R aligning our cells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we can work on the vertices position to align the edge vectors.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Minimizing the energy consists of repeating this process of searching for best rotation, then best vertex position.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problem is that the process is very slow.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main reason is the search for best rotation R,  It means computing a SVD for each vertex and that’s expensive.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However for our skinning application we can easily guess this rotation and use the one defined by our joints.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Then if R is fixed it means minimizing this energy boils down simply to solve a linear system.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And we can do it using a parallel solver like Jacobi iterations.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system is also sparse so it’s even more efficient to solve.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22276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err="1" smtClean="0"/>
              <a:t>Let’s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recap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our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algorithm</a:t>
            </a:r>
            <a:r>
              <a:rPr lang="fr-FR" baseline="0" dirty="0" smtClean="0"/>
              <a:t>.</a:t>
            </a:r>
          </a:p>
          <a:p>
            <a:r>
              <a:rPr lang="fr-FR" baseline="0" dirty="0" smtClean="0"/>
              <a:t>()</a:t>
            </a:r>
          </a:p>
          <a:p>
            <a:r>
              <a:rPr lang="fr-FR" baseline="0" dirty="0" smtClean="0"/>
              <a:t>First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apply</a:t>
            </a:r>
            <a:r>
              <a:rPr lang="fr-FR" baseline="0" dirty="0" smtClean="0"/>
              <a:t> a </a:t>
            </a:r>
            <a:r>
              <a:rPr lang="fr-FR" baseline="0" dirty="0" err="1" smtClean="0"/>
              <a:t>rigid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skinning</a:t>
            </a:r>
            <a:endParaRPr lang="fr-F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777725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 the self intersection.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26510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noProof="0" dirty="0" smtClean="0"/>
              <a:t>Now we apply the projection and detect collisions encoded in our distance field.</a:t>
            </a:r>
          </a:p>
          <a:p>
            <a:r>
              <a:rPr lang="en-US" baseline="0" noProof="0" dirty="0" smtClean="0"/>
              <a:t>This stage is equivalent to what you would get with implicit skinning applied over a rigid skinning.</a:t>
            </a:r>
          </a:p>
          <a:p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52390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noProof="0" dirty="0" smtClean="0"/>
              <a:t>This is after we applied our tangential relaxation.</a:t>
            </a:r>
          </a:p>
          <a:p>
            <a:r>
              <a:rPr lang="en-US" baseline="0" noProof="0" dirty="0" smtClean="0"/>
              <a:t>Here we plugged in the rigid rotations into the as rigid as possible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27348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noProof="0" dirty="0" smtClean="0"/>
              <a:t>And we already get decent results, despite the fact rotations are fixed and discontinuous between the partitions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772857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baseline="0" noProof="0" dirty="0" smtClean="0"/>
              <a:t>We can smooth out the rigid skinning weights and compute rotations from dual quaternions skinning.</a:t>
            </a:r>
          </a:p>
          <a:p>
            <a:r>
              <a:rPr lang="en-US" sz="1600" baseline="0" noProof="0" dirty="0" smtClean="0"/>
              <a:t>this will improve the distribution of the vertices.</a:t>
            </a:r>
          </a:p>
          <a:p>
            <a:endParaRPr lang="en-US" sz="1600" baseline="0" noProof="0" dirty="0" smtClean="0"/>
          </a:p>
          <a:p>
            <a:r>
              <a:rPr lang="en-US" sz="1600" baseline="0" noProof="0" dirty="0" smtClean="0"/>
              <a:t>Basically as long as our partitioning is consistent with our joints, the relaxation scheme performs well</a:t>
            </a:r>
          </a:p>
          <a:p>
            <a:endParaRPr lang="en-US" sz="1600" baseline="0" noProof="0" dirty="0" smtClean="0"/>
          </a:p>
          <a:p>
            <a:r>
              <a:rPr lang="en-US" sz="1600" baseline="0" noProof="0" dirty="0" smtClean="0"/>
              <a:t>And this also means we can rely on automatic skinning weights which are not really skinning weights per se as they don’t play the same role as before.</a:t>
            </a:r>
          </a:p>
          <a:p>
            <a:endParaRPr lang="en-US" sz="1600" baseline="0" noProof="0" dirty="0" smtClean="0"/>
          </a:p>
          <a:p>
            <a:r>
              <a:rPr lang="en-US" sz="1600" baseline="0" noProof="0" dirty="0" smtClean="0"/>
              <a:t>Here skinning weights will only slightly influence the distribution of the vertices,</a:t>
            </a:r>
          </a:p>
          <a:p>
            <a:r>
              <a:rPr lang="en-US" sz="1600" baseline="0" noProof="0" dirty="0" smtClean="0"/>
              <a:t>unlike implicit skinning they are not involved in the collision detection stage.</a:t>
            </a:r>
          </a:p>
          <a:p>
            <a:endParaRPr lang="en-US" sz="1600" baseline="0" noProof="0" dirty="0" smtClean="0"/>
          </a:p>
          <a:p>
            <a:r>
              <a:rPr lang="en-US" sz="1600" baseline="0" noProof="0" dirty="0" smtClean="0"/>
              <a:t>Consequently any smooth weights generated from a correct partitioning</a:t>
            </a:r>
          </a:p>
          <a:p>
            <a:r>
              <a:rPr lang="en-US" sz="1600" baseline="0" noProof="0" dirty="0" smtClean="0"/>
              <a:t>will work without any extra effort by the artist.</a:t>
            </a:r>
          </a:p>
          <a:p>
            <a:endParaRPr lang="en-US" baseline="0" noProof="0" dirty="0" smtClean="0"/>
          </a:p>
          <a:p>
            <a:endParaRPr lang="en-US" baseline="0" noProof="0" dirty="0" smtClean="0"/>
          </a:p>
          <a:p>
            <a:endParaRPr lang="fr-F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5348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noProof="0" dirty="0" smtClean="0"/>
              <a:t>Overall our method is more robust.</a:t>
            </a:r>
          </a:p>
          <a:p>
            <a:r>
              <a:rPr lang="en-US" baseline="0" noProof="0" dirty="0" smtClean="0"/>
              <a:t>We demonstrate it on this model.</a:t>
            </a:r>
          </a:p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First we show dual quaternion skinning with automatic skinning weights.</a:t>
            </a:r>
          </a:p>
          <a:p>
            <a:r>
              <a:rPr lang="en-US" baseline="0" noProof="0" dirty="0" smtClean="0"/>
              <a:t>We see the self intersection and how some faces are over stretched</a:t>
            </a:r>
          </a:p>
          <a:p>
            <a:r>
              <a:rPr lang="en-US" baseline="0" noProof="0" dirty="0" smtClean="0"/>
              <a:t>--</a:t>
            </a:r>
          </a:p>
          <a:p>
            <a:r>
              <a:rPr lang="en-US" baseline="0" noProof="0" dirty="0" smtClean="0"/>
              <a:t>Then we apply Implicit skinning on top of it and we are not able to recover the self intersection. </a:t>
            </a:r>
          </a:p>
          <a:p>
            <a:r>
              <a:rPr lang="en-US" baseline="0" noProof="0" dirty="0" smtClean="0"/>
              <a:t>we  also see that faces are still stretched.</a:t>
            </a:r>
          </a:p>
          <a:p>
            <a:r>
              <a:rPr lang="en-US" baseline="0" noProof="0" dirty="0" smtClean="0"/>
              <a:t>--</a:t>
            </a:r>
          </a:p>
          <a:p>
            <a:r>
              <a:rPr lang="en-US" baseline="0" noProof="0" dirty="0" smtClean="0"/>
              <a:t> Whereas the incremental approach works without editing the skinning weights and minimize parametric distortions.</a:t>
            </a:r>
          </a:p>
          <a:p>
            <a:endParaRPr lang="en-US" baseline="0" noProof="0" dirty="0" smtClean="0"/>
          </a:p>
          <a:p>
            <a:endParaRPr lang="en-US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1880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big limbs self intersect m</a:t>
            </a:r>
            <a:r>
              <a:rPr lang="en-CA" baseline="0" noProof="0" dirty="0" smtClean="0"/>
              <a:t>ore </a:t>
            </a:r>
            <a:r>
              <a:rPr lang="en-US" baseline="0" noProof="0" dirty="0" smtClean="0"/>
              <a:t>often, here implicit skinning limits the range of our bend.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64722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noProof="0" dirty="0" smtClean="0"/>
              <a:t>With elastic implicit skinning we don’t have to worry about that and we can spend more time refining the distance fields.</a:t>
            </a:r>
          </a:p>
          <a:p>
            <a:r>
              <a:rPr lang="en-US" baseline="0" noProof="0" dirty="0" smtClean="0"/>
              <a:t>()</a:t>
            </a:r>
          </a:p>
          <a:p>
            <a:r>
              <a:rPr lang="en-US" baseline="0" noProof="0" dirty="0" smtClean="0"/>
              <a:t>For instance here two distance fields for the arm and forearm were automatically generated.</a:t>
            </a:r>
          </a:p>
          <a:p>
            <a:r>
              <a:rPr lang="en-US" baseline="0" noProof="0" dirty="0" smtClean="0"/>
              <a:t>Then we manually added a third surface attached to a bone.</a:t>
            </a:r>
          </a:p>
          <a:p>
            <a:r>
              <a:rPr lang="en-US" baseline="0" noProof="0" dirty="0" smtClean="0"/>
              <a:t>We simply scaled the bone to mimic the effect of muscle bulge.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59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308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To get even more realism we can rely on muscle simulation.</a:t>
            </a:r>
          </a:p>
          <a:p>
            <a:pPr marL="0" indent="0">
              <a:buFontTx/>
              <a:buNone/>
            </a:pPr>
            <a:r>
              <a:rPr lang="en-US" dirty="0" smtClean="0"/>
              <a:t>It can produce automatically muscle</a:t>
            </a:r>
            <a:r>
              <a:rPr lang="en-US" baseline="0" dirty="0" smtClean="0"/>
              <a:t> bugle, skin contacts or even the effect of the skin stretching over the muscles and fat.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On the other hand, it is not real-time, as it can take several seconds to compute a single frame.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Also if we do get more details out-of-the-box,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setting up the muscle system can be extremely long as we can see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47148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noProof="0" dirty="0" smtClean="0"/>
              <a:t>()</a:t>
            </a:r>
          </a:p>
          <a:p>
            <a:r>
              <a:rPr lang="en-CA" baseline="0" noProof="0" dirty="0" smtClean="0"/>
              <a:t>Although slower this incremental version still runs at interactive frame rates on GPU, </a:t>
            </a:r>
          </a:p>
          <a:p>
            <a:r>
              <a:rPr lang="en-CA" baseline="0" noProof="0" dirty="0" smtClean="0"/>
              <a:t>here we have 20 fps for a model around 13 thousand vertices.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44752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noProof="0" dirty="0" smtClean="0"/>
              <a:t>()</a:t>
            </a:r>
          </a:p>
          <a:p>
            <a:r>
              <a:rPr lang="en-CA" baseline="0" noProof="0" dirty="0" smtClean="0"/>
              <a:t>As I mentioned before in addition to be more robust this system produces the effect of skin elasticity.</a:t>
            </a:r>
          </a:p>
          <a:p>
            <a:r>
              <a:rPr lang="en-CA" baseline="0" noProof="0" dirty="0" smtClean="0"/>
              <a:t>But if the user wants some parts to stay rigid, we can paint part of the body only deformed by geometric skinning.</a:t>
            </a:r>
          </a:p>
          <a:p>
            <a:endParaRPr lang="en-CA" baseline="0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68491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noProof="0" dirty="0" smtClean="0"/>
              <a:t>()</a:t>
            </a:r>
          </a:p>
          <a:p>
            <a:r>
              <a:rPr lang="en-CA" baseline="0" noProof="0" dirty="0" smtClean="0"/>
              <a:t>Which gives us this result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457252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So it’s time to wrap up this presentation with a brief summary of our contributions!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this research we developed a novel skinning framework which makes use of a hybrid representation composed of meshes and implicit surfaces.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 </a:t>
            </a:r>
            <a:r>
              <a:rPr lang="en-US" baseline="0" dirty="0" err="1" smtClean="0"/>
              <a:t>Lof</a:t>
            </a:r>
            <a:r>
              <a:rPr lang="en-US" baseline="0" dirty="0" smtClean="0"/>
              <a:t> of positive feedbacks (academic but also industry)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- Plugin under way / 3D modeler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Namco implementation 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Weta</a:t>
            </a:r>
            <a:r>
              <a:rPr lang="en-US" baseline="0" dirty="0" smtClean="0"/>
              <a:t> trying our work.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Technically speaking: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we designed a reconstruction method to fit implicit surfaces to an animated mesh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We built new composition operators, so that we could add small skin bulges in the fold of the joints,</a:t>
            </a:r>
          </a:p>
          <a:p>
            <a:r>
              <a:rPr lang="en-US" baseline="0" dirty="0" smtClean="0"/>
              <a:t>and  we showed that it was critical to produce cleaner distance fields </a:t>
            </a:r>
          </a:p>
          <a:p>
            <a:r>
              <a:rPr lang="en-US" baseline="0" dirty="0" smtClean="0"/>
              <a:t>If we wanted the mesh to properly track the implicit surface.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We also developed two algorithms, each have their advantage and drawbacks:</a:t>
            </a:r>
          </a:p>
          <a:p>
            <a:r>
              <a:rPr lang="en-US" baseline="0" dirty="0" smtClean="0"/>
              <a:t>The history independent version is faster and easier to integrate into standard pipelines.</a:t>
            </a:r>
          </a:p>
          <a:p>
            <a:r>
              <a:rPr lang="en-US" baseline="0" dirty="0" smtClean="0"/>
              <a:t>And the history dependent is a bit slower but add skin elasticity </a:t>
            </a:r>
          </a:p>
          <a:p>
            <a:r>
              <a:rPr lang="en-US" baseline="0" dirty="0" smtClean="0"/>
              <a:t>and overall is more robust and easier to use for the artist.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And as an added bonus we showed how to produce muscle bugles by tweaking the configuration of the implicit </a:t>
            </a:r>
            <a:r>
              <a:rPr lang="en-US" baseline="0" smtClean="0"/>
              <a:t>surfaces.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392771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biggest challenge yet to resolve is to robustly generate the distance fields for any joints.</a:t>
            </a:r>
          </a:p>
          <a:p>
            <a:r>
              <a:rPr lang="en-US" baseline="0" dirty="0" smtClean="0"/>
              <a:t>While simple joints like elbows fingers or knees work well,</a:t>
            </a:r>
          </a:p>
          <a:p>
            <a:r>
              <a:rPr lang="en-US" baseline="0" dirty="0" smtClean="0"/>
              <a:t>we had to re-model some of them, usually for shoulders or hips.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problem is of course common to both version of the implicit skinning.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Related to the reconstruction we could extend our system to fit a model of muscles and see if performance wise it scales well.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Once this is settle it still </a:t>
            </a:r>
            <a:r>
              <a:rPr lang="en-US" dirty="0" smtClean="0"/>
              <a:t> leaves a lot</a:t>
            </a:r>
            <a:r>
              <a:rPr lang="en-US" baseline="0" dirty="0" smtClean="0"/>
              <a:t> of room for new applications.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instance it would be very interesting to see if we could treat problems related to clothing.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Maybe we can devise an algorithm to avoid tangling cloths relying on the extra information given by the field functions.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still have to explore many other types of deformations like jiggling for chubby characters or muscle systems.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048082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that’s it! Thank you very much,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(more details on where we applied implicit skinning)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65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360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 between muscle simulation and pose space deformation we have elastic deformations.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we start from a geometric skinning and then simulate the volume of the character.</a:t>
            </a:r>
          </a:p>
          <a:p>
            <a:r>
              <a:rPr lang="en-US" baseline="0" dirty="0" smtClean="0"/>
              <a:t>So the inside of the model is considered as a more less a uniform elastic material.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This allows the simulation to include effects like jiggling or compute collisions to compress or stretch parts of the model that collides.</a:t>
            </a:r>
          </a:p>
          <a:p>
            <a:r>
              <a:rPr lang="en-US" baseline="0" dirty="0" smtClean="0"/>
              <a:t>The setup of the character is automatic,</a:t>
            </a:r>
          </a:p>
          <a:p>
            <a:r>
              <a:rPr lang="en-US" baseline="0" dirty="0" smtClean="0"/>
              <a:t>But here again, you won’t be able to interactively animate the character.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036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contribution in this research, is</a:t>
            </a:r>
            <a:r>
              <a:rPr lang="en-US" baseline="0" dirty="0" smtClean="0"/>
              <a:t> a</a:t>
            </a:r>
            <a:r>
              <a:rPr lang="en-US" dirty="0" smtClean="0"/>
              <a:t> skinning framework that we call implicit skinning.</a:t>
            </a:r>
          </a:p>
          <a:p>
            <a:r>
              <a:rPr lang="en-US" dirty="0" smtClean="0"/>
              <a:t>It runs in real time,</a:t>
            </a:r>
            <a:r>
              <a:rPr lang="en-US" baseline="0" dirty="0" smtClean="0"/>
              <a:t> and </a:t>
            </a:r>
            <a:r>
              <a:rPr lang="en-US" dirty="0" smtClean="0"/>
              <a:t>includes the following</a:t>
            </a:r>
            <a:r>
              <a:rPr lang="en-US" baseline="0" dirty="0" smtClean="0"/>
              <a:t> effects.</a:t>
            </a:r>
            <a:endParaRPr lang="en-US" dirty="0" smtClean="0"/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Skin contacts when limbs collide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Skin elasticity, here on the belly</a:t>
            </a:r>
          </a:p>
          <a:p>
            <a:r>
              <a:rPr lang="en-US" baseline="0" dirty="0" smtClean="0"/>
              <a:t>()</a:t>
            </a:r>
          </a:p>
          <a:p>
            <a:r>
              <a:rPr lang="en-US" baseline="0" dirty="0" smtClean="0"/>
              <a:t>And muscle bulge.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1318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Here’s a quick overview of the framework.</a:t>
            </a:r>
            <a:endParaRPr lang="en-US" dirty="0" smtClean="0"/>
          </a:p>
          <a:p>
            <a:r>
              <a:rPr lang="en-US" dirty="0" smtClean="0"/>
              <a:t>To begin we deform the mesh with a geometric skinning.    </a:t>
            </a:r>
          </a:p>
          <a:p>
            <a:r>
              <a:rPr lang="en-US" dirty="0" smtClean="0"/>
              <a:t>##((video hand </a:t>
            </a:r>
            <a:r>
              <a:rPr lang="en-US" dirty="0" err="1" smtClean="0"/>
              <a:t>dq</a:t>
            </a:r>
            <a:r>
              <a:rPr lang="en-US" dirty="0" smtClean="0"/>
              <a:t>))##</a:t>
            </a:r>
          </a:p>
          <a:p>
            <a:r>
              <a:rPr lang="en-US" dirty="0" smtClean="0"/>
              <a:t>And then use implicit surfaces     </a:t>
            </a:r>
          </a:p>
          <a:p>
            <a:r>
              <a:rPr lang="en-US" dirty="0" smtClean="0"/>
              <a:t>##((hand implicit surfaces))##</a:t>
            </a:r>
          </a:p>
          <a:p>
            <a:r>
              <a:rPr lang="en-US" dirty="0" smtClean="0"/>
              <a:t>shown in blue.        </a:t>
            </a:r>
          </a:p>
          <a:p>
            <a:r>
              <a:rPr lang="en-US" dirty="0" smtClean="0"/>
              <a:t>##((show mesh back)) ##</a:t>
            </a:r>
          </a:p>
          <a:p>
            <a:r>
              <a:rPr lang="en-US" dirty="0" smtClean="0"/>
              <a:t>To correct the vertices positions of the mesh,</a:t>
            </a:r>
          </a:p>
          <a:p>
            <a:r>
              <a:rPr lang="en-US" dirty="0" smtClean="0"/>
              <a:t>which</a:t>
            </a:r>
            <a:r>
              <a:rPr lang="en-US" baseline="0" dirty="0" smtClean="0"/>
              <a:t> </a:t>
            </a:r>
            <a:r>
              <a:rPr lang="en-US" dirty="0" smtClean="0"/>
              <a:t>produces a more plausible deformation with skin contacts.</a:t>
            </a:r>
          </a:p>
          <a:p>
            <a:r>
              <a:rPr lang="en-US" dirty="0" smtClean="0"/>
              <a:t>##((appear correction))##</a:t>
            </a:r>
          </a:p>
          <a:p>
            <a:endParaRPr lang="en-US" dirty="0" smtClean="0"/>
          </a:p>
          <a:p>
            <a:r>
              <a:rPr lang="en-US" dirty="0" smtClean="0"/>
              <a:t>Now the main advantage of using implicit surfaces here,</a:t>
            </a:r>
          </a:p>
          <a:p>
            <a:r>
              <a:rPr lang="en-US" baseline="0" dirty="0" smtClean="0"/>
              <a:t>is to avoid relying on the mesh to compute collisions which can be quite slow.</a:t>
            </a:r>
          </a:p>
          <a:p>
            <a:r>
              <a:rPr lang="en-US" baseline="0" dirty="0" smtClean="0"/>
              <a:t>Also the generation of the implicit surfaces are automated,</a:t>
            </a:r>
          </a:p>
          <a:p>
            <a:r>
              <a:rPr lang="en-US" baseline="0" dirty="0" smtClean="0"/>
              <a:t>so it needs less user interaction than other equivalent skinning techniques.</a:t>
            </a:r>
            <a:endParaRPr lang="en-US" dirty="0" smtClean="0"/>
          </a:p>
          <a:p>
            <a:r>
              <a:rPr lang="en-US" dirty="0" smtClean="0"/>
              <a:t>##((next slide))##</a:t>
            </a:r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E2C867-D9AE-46AD-ACB2-3690A0E5C642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018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60DA-990F-4574-8567-D9C7A9D3E28E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2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BC041-A6EB-42DD-A19E-CD5BA795FE48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16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C1E0-D351-448B-8DD7-F2D0E039F3D7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1664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3EE5A-D96C-4C56-AF67-B3A8947CF94D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349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F266D-A111-446F-9BEA-EA6982FB878D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455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9AA76-FFEF-454D-BEFB-B8E0323DF87A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8004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85D79-726C-4E32-8962-4905586E706A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8004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67734-0295-461D-A5BD-A68FD9A23A21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3478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D0602-8F1B-4AE8-B3CD-239F38AB9E83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382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7938"/>
            <a:ext cx="6096001" cy="307777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 rot="16200000">
            <a:off x="11409141" y="5720730"/>
            <a:ext cx="407588" cy="1158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840000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7C7E1-4E27-4EEB-ACF2-96780338C88A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9000" y="6096000"/>
            <a:ext cx="1143000" cy="4075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07777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9"/>
          <p:cNvSpPr txBox="1"/>
          <p:nvPr userDrawn="1"/>
        </p:nvSpPr>
        <p:spPr>
          <a:xfrm>
            <a:off x="2051222" y="0"/>
            <a:ext cx="4044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Implicit</a:t>
            </a:r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Skinning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6096001" y="6350"/>
            <a:ext cx="609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R. Vaillant &amp; al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8179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8425-9F92-4327-962D-551E4AD2DAA8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9000" y="5993208"/>
            <a:ext cx="1143000" cy="51038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307777"/>
          </a:xfrm>
          <a:prstGeom prst="rect">
            <a:avLst/>
          </a:prstGeom>
          <a:solidFill>
            <a:schemeClr val="dk1">
              <a:alpha val="4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8"/>
          <p:cNvSpPr txBox="1"/>
          <p:nvPr userDrawn="1"/>
        </p:nvSpPr>
        <p:spPr>
          <a:xfrm>
            <a:off x="3738999" y="0"/>
            <a:ext cx="4714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Elastic</a:t>
            </a:r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Implicit</a:t>
            </a:r>
            <a:r>
              <a:rPr lang="fr-FR" sz="1400" baseline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Skinning</a:t>
            </a:r>
            <a:r>
              <a:rPr lang="fr-FR" sz="1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– Rodolphe Vaillant &amp; al</a:t>
            </a:r>
            <a:endParaRPr lang="fr-FR" sz="14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303827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221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A0610-EE0A-4835-A5BF-37112D59B494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49000" y="5993208"/>
            <a:ext cx="1143000" cy="51038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6416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BA265-9F1B-4BBC-9604-3837630CE77E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0108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06644-4F6B-4261-8040-CC7A622DAE5D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53115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15123-9C85-45C1-857D-A2A6482E6959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9299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AA50C-5403-4DE4-84C3-969DFF8D1178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9593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4C6F-47D7-420D-8955-EC56B7187652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49000" y="5993208"/>
            <a:ext cx="1143000" cy="510380"/>
          </a:xfrm>
          <a:prstGeom prst="rect">
            <a:avLst/>
          </a:prstGeom>
        </p:spPr>
        <p:txBody>
          <a:bodyPr/>
          <a:lstStyle/>
          <a:p>
            <a:fld id="{CE39947C-9ECA-49B1-99D8-6293FA0B0F96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1449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7970FF6-4DF5-4E32-B6A4-861828D41BD4}" type="datetime1">
              <a:rPr lang="fr-FR" smtClean="0"/>
              <a:t>28/09/2015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33870" y="6096091"/>
            <a:ext cx="1158129" cy="4074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9947C-9ECA-49B1-99D8-6293FA0B0F96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38497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0.mp4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5" Type="http://schemas.openxmlformats.org/officeDocument/2006/relationships/image" Target="../media/image290.png"/><Relationship Id="rId10" Type="http://schemas.openxmlformats.org/officeDocument/2006/relationships/image" Target="../media/image340.png"/><Relationship Id="rId4" Type="http://schemas.openxmlformats.org/officeDocument/2006/relationships/image" Target="../media/image32.png"/><Relationship Id="rId9" Type="http://schemas.openxmlformats.org/officeDocument/2006/relationships/image" Target="../media/image3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1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50.png"/><Relationship Id="rId12" Type="http://schemas.openxmlformats.org/officeDocument/2006/relationships/image" Target="../media/image3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11" Type="http://schemas.openxmlformats.org/officeDocument/2006/relationships/image" Target="../media/image291.png"/><Relationship Id="rId5" Type="http://schemas.openxmlformats.org/officeDocument/2006/relationships/image" Target="../media/image230.png"/><Relationship Id="rId10" Type="http://schemas.openxmlformats.org/officeDocument/2006/relationships/image" Target="../media/image280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Relationship Id="rId14" Type="http://schemas.openxmlformats.org/officeDocument/2006/relationships/image" Target="../media/image3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510.png"/><Relationship Id="rId4" Type="http://schemas.openxmlformats.org/officeDocument/2006/relationships/image" Target="../media/image43.png"/><Relationship Id="rId9" Type="http://schemas.openxmlformats.org/officeDocument/2006/relationships/image" Target="../media/image50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00.png"/><Relationship Id="rId12" Type="http://schemas.openxmlformats.org/officeDocument/2006/relationships/image" Target="../media/image5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5.png"/><Relationship Id="rId11" Type="http://schemas.openxmlformats.org/officeDocument/2006/relationships/image" Target="../media/image66.png"/><Relationship Id="rId5" Type="http://schemas.openxmlformats.org/officeDocument/2006/relationships/image" Target="../media/image54.png"/><Relationship Id="rId10" Type="http://schemas.openxmlformats.org/officeDocument/2006/relationships/image" Target="../media/image65.png"/><Relationship Id="rId4" Type="http://schemas.openxmlformats.org/officeDocument/2006/relationships/image" Target="../media/image53.png"/><Relationship Id="rId9" Type="http://schemas.openxmlformats.org/officeDocument/2006/relationships/image" Target="../media/image6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1.mp4"/><Relationship Id="rId2" Type="http://schemas.microsoft.com/office/2007/relationships/media" Target="../media/media11.mp4"/><Relationship Id="rId1" Type="http://schemas.openxmlformats.org/officeDocument/2006/relationships/tags" Target="../tags/tag14.xml"/><Relationship Id="rId6" Type="http://schemas.openxmlformats.org/officeDocument/2006/relationships/image" Target="../media/image63.png"/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image" Target="../media/image80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67.emf"/><Relationship Id="rId12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66.emf"/><Relationship Id="rId11" Type="http://schemas.openxmlformats.org/officeDocument/2006/relationships/image" Target="../media/image78.png"/><Relationship Id="rId5" Type="http://schemas.openxmlformats.org/officeDocument/2006/relationships/image" Target="../media/image65.emf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64.png"/><Relationship Id="rId9" Type="http://schemas.openxmlformats.org/officeDocument/2006/relationships/image" Target="../media/image76.png"/><Relationship Id="rId1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video" Target="../media/media12.mp4"/><Relationship Id="rId7" Type="http://schemas.openxmlformats.org/officeDocument/2006/relationships/notesSlide" Target="../notesSlides/notesSlide31.xml"/><Relationship Id="rId2" Type="http://schemas.microsoft.com/office/2007/relationships/media" Target="../media/media12.mp4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.xml"/><Relationship Id="rId5" Type="http://schemas.microsoft.com/office/2007/relationships/media" Target="../media/media13.mp4"/><Relationship Id="rId10" Type="http://schemas.openxmlformats.org/officeDocument/2006/relationships/image" Target="../media/image72.png"/><Relationship Id="rId4" Type="http://schemas.openxmlformats.org/officeDocument/2006/relationships/video" Target="NULL" TargetMode="External"/><Relationship Id="rId9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4.mp4"/><Relationship Id="rId2" Type="http://schemas.microsoft.com/office/2007/relationships/media" Target="../media/media14.mp4"/><Relationship Id="rId1" Type="http://schemas.openxmlformats.org/officeDocument/2006/relationships/tags" Target="../tags/tag18.xml"/><Relationship Id="rId6" Type="http://schemas.openxmlformats.org/officeDocument/2006/relationships/image" Target="../media/image75.png"/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5.mp4"/><Relationship Id="rId2" Type="http://schemas.microsoft.com/office/2007/relationships/media" Target="../media/media15.mp4"/><Relationship Id="rId1" Type="http://schemas.openxmlformats.org/officeDocument/2006/relationships/tags" Target="../tags/tag20.xml"/><Relationship Id="rId6" Type="http://schemas.openxmlformats.org/officeDocument/2006/relationships/image" Target="../media/image85.png"/><Relationship Id="rId5" Type="http://schemas.openxmlformats.org/officeDocument/2006/relationships/notesSlide" Target="../notesSlides/notesSlide35.xml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1.xml"/><Relationship Id="rId6" Type="http://schemas.openxmlformats.org/officeDocument/2006/relationships/image" Target="../media/image86.png"/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2.xml"/><Relationship Id="rId6" Type="http://schemas.openxmlformats.org/officeDocument/2006/relationships/image" Target="../media/image87.png"/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3.xml"/><Relationship Id="rId6" Type="http://schemas.openxmlformats.org/officeDocument/2006/relationships/image" Target="../media/image88.png"/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4.xml"/><Relationship Id="rId6" Type="http://schemas.openxmlformats.org/officeDocument/2006/relationships/image" Target="../media/image89.png"/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5.xml"/><Relationship Id="rId6" Type="http://schemas.openxmlformats.org/officeDocument/2006/relationships/image" Target="../media/image90.png"/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2" Type="http://schemas.openxmlformats.org/officeDocument/2006/relationships/video" Target="NULL" TargetMode="External"/><Relationship Id="rId1" Type="http://schemas.openxmlformats.org/officeDocument/2006/relationships/tags" Target="../tags/tag26.xml"/><Relationship Id="rId6" Type="http://schemas.openxmlformats.org/officeDocument/2006/relationships/image" Target="../media/image91.png"/><Relationship Id="rId5" Type="http://schemas.openxmlformats.org/officeDocument/2006/relationships/notesSlide" Target="../notesSlides/notesSlide42.xml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media" Target="file:///C:\Users\arkan\Desktop\2015_09_24_Phd_defense\videos\elastic_implicit_skinning_siggasia2014_final.mp4" TargetMode="External"/><Relationship Id="rId7" Type="http://schemas.openxmlformats.org/officeDocument/2006/relationships/image" Target="../media/image92.png"/><Relationship Id="rId2" Type="http://schemas.openxmlformats.org/officeDocument/2006/relationships/video" Target="NULL" TargetMode="Externa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5" Type="http://schemas.openxmlformats.org/officeDocument/2006/relationships/notesSlide" Target="../notesSlides/notesSlide43.xml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105.png"/><Relationship Id="rId7" Type="http://schemas.openxmlformats.org/officeDocument/2006/relationships/image" Target="../media/image53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0.png"/><Relationship Id="rId5" Type="http://schemas.openxmlformats.org/officeDocument/2006/relationships/image" Target="../media/image510.png"/><Relationship Id="rId10" Type="http://schemas.openxmlformats.org/officeDocument/2006/relationships/image" Target="../media/image560.png"/><Relationship Id="rId4" Type="http://schemas.openxmlformats.org/officeDocument/2006/relationships/image" Target="../media/image98.png"/><Relationship Id="rId9" Type="http://schemas.openxmlformats.org/officeDocument/2006/relationships/image" Target="../media/image550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1.xml"/><Relationship Id="rId6" Type="http://schemas.openxmlformats.org/officeDocument/2006/relationships/image" Target="../media/image99.png"/><Relationship Id="rId5" Type="http://schemas.openxmlformats.org/officeDocument/2006/relationships/notesSlide" Target="../notesSlides/notesSlide51.xml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2.xml"/><Relationship Id="rId6" Type="http://schemas.openxmlformats.org/officeDocument/2006/relationships/image" Target="../media/image100.png"/><Relationship Id="rId5" Type="http://schemas.openxmlformats.org/officeDocument/2006/relationships/notesSlide" Target="../notesSlides/notesSlide52.xml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3.xml"/><Relationship Id="rId6" Type="http://schemas.openxmlformats.org/officeDocument/2006/relationships/image" Target="../media/image101.png"/><Relationship Id="rId5" Type="http://schemas.openxmlformats.org/officeDocument/2006/relationships/notesSlide" Target="../notesSlides/notesSlide53.xml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4.xml"/><Relationship Id="rId6" Type="http://schemas.openxmlformats.org/officeDocument/2006/relationships/image" Target="../media/image102.png"/><Relationship Id="rId5" Type="http://schemas.openxmlformats.org/officeDocument/2006/relationships/notesSlide" Target="../notesSlides/notesSlide54.xml"/><Relationship Id="rId4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5.xml"/><Relationship Id="rId6" Type="http://schemas.openxmlformats.org/officeDocument/2006/relationships/image" Target="../media/image103.png"/><Relationship Id="rId5" Type="http://schemas.openxmlformats.org/officeDocument/2006/relationships/notesSlide" Target="../notesSlides/notesSlide55.xml"/><Relationship Id="rId4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2" Type="http://schemas.openxmlformats.org/officeDocument/2006/relationships/video" Target="NULL" TargetMode="External"/><Relationship Id="rId1" Type="http://schemas.openxmlformats.org/officeDocument/2006/relationships/tags" Target="../tags/tag36.xml"/><Relationship Id="rId6" Type="http://schemas.openxmlformats.org/officeDocument/2006/relationships/image" Target="../media/image104.png"/><Relationship Id="rId5" Type="http://schemas.openxmlformats.org/officeDocument/2006/relationships/notesSlide" Target="../notesSlides/notesSlide56.xml"/><Relationship Id="rId4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file:///C:\Users\arkan\Desktop\2015_09_24_Phd_defense\videos\elastic_implicit_skinning_siggasia2014_final.mp4" TargetMode="External"/><Relationship Id="rId2" Type="http://schemas.openxmlformats.org/officeDocument/2006/relationships/video" Target="NULL" TargetMode="External"/><Relationship Id="rId1" Type="http://schemas.openxmlformats.org/officeDocument/2006/relationships/tags" Target="../tags/tag37.xml"/><Relationship Id="rId6" Type="http://schemas.openxmlformats.org/officeDocument/2006/relationships/image" Target="../media/image106.png"/><Relationship Id="rId5" Type="http://schemas.openxmlformats.org/officeDocument/2006/relationships/notesSlide" Target="../notesSlides/notesSlide57.xml"/><Relationship Id="rId4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media" Target="file:///C:\Users\arkan\Desktop\2015_09_24_Phd_defense\videos\elastic_implicit_skinning_siggasia2014_final.mp4" TargetMode="External"/><Relationship Id="rId2" Type="http://schemas.openxmlformats.org/officeDocument/2006/relationships/video" Target="NULL" TargetMode="External"/><Relationship Id="rId1" Type="http://schemas.openxmlformats.org/officeDocument/2006/relationships/tags" Target="../tags/tag38.xml"/><Relationship Id="rId6" Type="http://schemas.openxmlformats.org/officeDocument/2006/relationships/image" Target="../media/image107.png"/><Relationship Id="rId5" Type="http://schemas.openxmlformats.org/officeDocument/2006/relationships/notesSlide" Target="../notesSlides/notesSlide58.xml"/><Relationship Id="rId4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media" Target="file:///C:\Users\arkan\Desktop\2015_09_24_Phd_defense\videos\elastic_implicit_skinning_siggasia2014_final.mp4" TargetMode="External"/><Relationship Id="rId2" Type="http://schemas.openxmlformats.org/officeDocument/2006/relationships/video" Target="NULL" TargetMode="External"/><Relationship Id="rId1" Type="http://schemas.openxmlformats.org/officeDocument/2006/relationships/tags" Target="../tags/tag39.xml"/><Relationship Id="rId6" Type="http://schemas.openxmlformats.org/officeDocument/2006/relationships/image" Target="../media/image109.png"/><Relationship Id="rId5" Type="http://schemas.openxmlformats.org/officeDocument/2006/relationships/notesSlide" Target="../notesSlides/notesSlide59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XPPRAXXlUtjnyOBXGX8WQg" TargetMode="External"/><Relationship Id="rId3" Type="http://schemas.microsoft.com/office/2007/relationships/media" Target="../media/media5.mp4"/><Relationship Id="rId7" Type="http://schemas.openxmlformats.org/officeDocument/2006/relationships/image" Target="../media/image1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Relationship Id="rId9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media" Target="../media/media18.mp4"/><Relationship Id="rId2" Type="http://schemas.openxmlformats.org/officeDocument/2006/relationships/video" Target="NULL" TargetMode="External"/><Relationship Id="rId1" Type="http://schemas.openxmlformats.org/officeDocument/2006/relationships/tags" Target="../tags/tag40.xml"/><Relationship Id="rId6" Type="http://schemas.openxmlformats.org/officeDocument/2006/relationships/image" Target="../media/image110.png"/><Relationship Id="rId5" Type="http://schemas.openxmlformats.org/officeDocument/2006/relationships/notesSlide" Target="../notesSlides/notesSlide60.xml"/><Relationship Id="rId4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media" Target="../media/media18.mp4"/><Relationship Id="rId2" Type="http://schemas.openxmlformats.org/officeDocument/2006/relationships/video" Target="NULL" TargetMode="External"/><Relationship Id="rId1" Type="http://schemas.openxmlformats.org/officeDocument/2006/relationships/tags" Target="../tags/tag41.xml"/><Relationship Id="rId6" Type="http://schemas.openxmlformats.org/officeDocument/2006/relationships/image" Target="../media/image111.png"/><Relationship Id="rId5" Type="http://schemas.openxmlformats.org/officeDocument/2006/relationships/notesSlide" Target="../notesSlides/notesSlide61.xml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media" Target="../media/media18.mp4"/><Relationship Id="rId2" Type="http://schemas.openxmlformats.org/officeDocument/2006/relationships/video" Target="NULL" TargetMode="External"/><Relationship Id="rId1" Type="http://schemas.openxmlformats.org/officeDocument/2006/relationships/tags" Target="../tags/tag42.xml"/><Relationship Id="rId6" Type="http://schemas.openxmlformats.org/officeDocument/2006/relationships/image" Target="../media/image112.png"/><Relationship Id="rId5" Type="http://schemas.openxmlformats.org/officeDocument/2006/relationships/notesSlide" Target="../notesSlides/notesSlide62.xml"/><Relationship Id="rId4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file:///C:\Users\arkan\Desktop\2015_09_24_Phd_defense\videos\elastic_implicit_skinning_siggasia2014_final.mp4" TargetMode="External"/><Relationship Id="rId1" Type="http://schemas.openxmlformats.org/officeDocument/2006/relationships/video" Target="NULL" TargetMode="External"/><Relationship Id="rId5" Type="http://schemas.openxmlformats.org/officeDocument/2006/relationships/image" Target="../media/image113.png"/><Relationship Id="rId4" Type="http://schemas.openxmlformats.org/officeDocument/2006/relationships/notesSlide" Target="../notesSlides/notesSlide6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wmv"/><Relationship Id="rId7" Type="http://schemas.openxmlformats.org/officeDocument/2006/relationships/image" Target="../media/image22.png"/><Relationship Id="rId2" Type="http://schemas.microsoft.com/office/2007/relationships/media" Target="../media/media6.wmv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microsoft.com/office/2007/relationships/media" Target="file:///C:\Users\arkan\Desktop\2015_09_24_Phd_defense\videos\elastic_implicit_skinning_siggasia2014_final.mp4" TargetMode="External"/><Relationship Id="rId1" Type="http://schemas.openxmlformats.org/officeDocument/2006/relationships/vide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8.mp4"/><Relationship Id="rId7" Type="http://schemas.openxmlformats.org/officeDocument/2006/relationships/notesSlide" Target="../notesSlides/notesSlide9.xml"/><Relationship Id="rId2" Type="http://schemas.microsoft.com/office/2007/relationships/media" Target="../media/media8.mp4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5" Type="http://schemas.openxmlformats.org/officeDocument/2006/relationships/video" Target="../media/media9.mp4"/><Relationship Id="rId10" Type="http://schemas.openxmlformats.org/officeDocument/2006/relationships/image" Target="../media/image28.png"/><Relationship Id="rId4" Type="http://schemas.microsoft.com/office/2007/relationships/media" Target="../media/media9.mp4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31014" y="6164863"/>
            <a:ext cx="10032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This </a:t>
            </a:r>
            <a:r>
              <a:rPr lang="fr-FR" sz="1400" dirty="0" err="1" smtClean="0"/>
              <a:t>work</a:t>
            </a:r>
            <a:r>
              <a:rPr lang="fr-FR" sz="1400" dirty="0" smtClean="0"/>
              <a:t> has been </a:t>
            </a:r>
            <a:r>
              <a:rPr lang="fr-FR" sz="1400" dirty="0" err="1" smtClean="0"/>
              <a:t>funded</a:t>
            </a:r>
            <a:r>
              <a:rPr lang="fr-FR" sz="1400" dirty="0" smtClean="0"/>
              <a:t> by the </a:t>
            </a:r>
            <a:r>
              <a:rPr lang="fr-FR" sz="1400" dirty="0" err="1" smtClean="0"/>
              <a:t>project</a:t>
            </a:r>
            <a:r>
              <a:rPr lang="fr-FR" sz="1400" dirty="0" smtClean="0"/>
              <a:t> </a:t>
            </a:r>
            <a:r>
              <a:rPr lang="fr-FR" sz="1400" dirty="0"/>
              <a:t>IM&amp;M (</a:t>
            </a:r>
            <a:r>
              <a:rPr lang="fr-FR" sz="1400" b="1" dirty="0"/>
              <a:t>ANR</a:t>
            </a:r>
            <a:r>
              <a:rPr lang="fr-FR" sz="1400" dirty="0"/>
              <a:t>-11-JS02-007</a:t>
            </a:r>
            <a:r>
              <a:rPr lang="fr-FR" sz="1400" dirty="0" smtClean="0"/>
              <a:t>) (</a:t>
            </a:r>
            <a:r>
              <a:rPr lang="fr-FR" sz="1400" b="1" dirty="0" smtClean="0"/>
              <a:t>France</a:t>
            </a:r>
            <a:r>
              <a:rPr lang="fr-FR" sz="1400" dirty="0" smtClean="0"/>
              <a:t>), the </a:t>
            </a:r>
            <a:r>
              <a:rPr lang="fr-FR" sz="1400" dirty="0"/>
              <a:t>“</a:t>
            </a:r>
            <a:r>
              <a:rPr lang="fr-FR" sz="1400" dirty="0" smtClean="0"/>
              <a:t>Natural Science </a:t>
            </a:r>
            <a:r>
              <a:rPr lang="fr-FR" sz="1400" dirty="0"/>
              <a:t>and Engineering </a:t>
            </a:r>
            <a:r>
              <a:rPr lang="fr-FR" sz="1400" dirty="0" err="1" smtClean="0"/>
              <a:t>Research</a:t>
            </a:r>
            <a:r>
              <a:rPr lang="fr-FR" sz="1400" dirty="0"/>
              <a:t> </a:t>
            </a:r>
            <a:r>
              <a:rPr lang="fr-FR" sz="1400" dirty="0" smtClean="0"/>
              <a:t>Council</a:t>
            </a:r>
            <a:r>
              <a:rPr lang="fr-FR" sz="1400" dirty="0"/>
              <a:t>” (</a:t>
            </a:r>
            <a:r>
              <a:rPr lang="fr-FR" sz="1400" b="1" dirty="0"/>
              <a:t>Canada</a:t>
            </a:r>
            <a:r>
              <a:rPr lang="fr-FR" sz="1400" dirty="0"/>
              <a:t>) </a:t>
            </a:r>
            <a:r>
              <a:rPr lang="fr-FR" sz="1400" dirty="0" smtClean="0"/>
              <a:t>and the </a:t>
            </a:r>
            <a:r>
              <a:rPr lang="fr-FR" sz="1400" dirty="0"/>
              <a:t>“Advanced </a:t>
            </a:r>
            <a:r>
              <a:rPr lang="fr-FR" sz="1400" dirty="0" err="1" smtClean="0"/>
              <a:t>grant</a:t>
            </a:r>
            <a:r>
              <a:rPr lang="fr-FR" sz="1400" dirty="0" smtClean="0"/>
              <a:t> EXPRESSIVE</a:t>
            </a:r>
            <a:r>
              <a:rPr lang="fr-FR" sz="1400" dirty="0"/>
              <a:t>” </a:t>
            </a:r>
            <a:r>
              <a:rPr lang="fr-FR" sz="1400" dirty="0" smtClean="0"/>
              <a:t>of  the </a:t>
            </a:r>
            <a:r>
              <a:rPr lang="en-US" sz="1400" b="1" dirty="0"/>
              <a:t>E</a:t>
            </a:r>
            <a:r>
              <a:rPr lang="en-US" sz="1400" b="1" dirty="0" smtClean="0"/>
              <a:t>uropean</a:t>
            </a:r>
            <a:r>
              <a:rPr lang="fr-FR" sz="1400" dirty="0" smtClean="0"/>
              <a:t> </a:t>
            </a:r>
            <a:r>
              <a:rPr lang="fr-FR" sz="1400" dirty="0" err="1" smtClean="0"/>
              <a:t>research</a:t>
            </a:r>
            <a:r>
              <a:rPr lang="fr-FR" sz="1400" dirty="0" smtClean="0"/>
              <a:t> </a:t>
            </a:r>
            <a:r>
              <a:rPr lang="fr-FR" sz="1400" dirty="0" err="1" smtClean="0"/>
              <a:t>comity</a:t>
            </a:r>
            <a:r>
              <a:rPr lang="fr-FR" sz="1400" dirty="0" smtClean="0"/>
              <a:t>.</a:t>
            </a:r>
            <a:endParaRPr lang="en-US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141" y="1883826"/>
            <a:ext cx="2011944" cy="400819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5338" y="1476143"/>
            <a:ext cx="5796486" cy="5052627"/>
          </a:xfrm>
          <a:prstGeom prst="rect">
            <a:avLst/>
          </a:prstGeom>
          <a:effectLst>
            <a:outerShdw blurRad="76200" dist="228600" dir="18900000" sx="83000" sy="8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4" name="Title 5"/>
          <p:cNvSpPr txBox="1">
            <a:spLocks/>
          </p:cNvSpPr>
          <p:nvPr/>
        </p:nvSpPr>
        <p:spPr>
          <a:xfrm>
            <a:off x="1635601" y="115372"/>
            <a:ext cx="9001849" cy="103990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6000" b="1" dirty="0" smtClean="0"/>
              <a:t>Implicit Skinning </a:t>
            </a:r>
            <a:endParaRPr lang="en-US" sz="6000" b="1" dirty="0"/>
          </a:p>
        </p:txBody>
      </p:sp>
      <p:sp>
        <p:nvSpPr>
          <p:cNvPr id="15" name="Subtitle 6"/>
          <p:cNvSpPr>
            <a:spLocks noGrp="1"/>
          </p:cNvSpPr>
          <p:nvPr>
            <p:ph type="subTitle" idx="1"/>
          </p:nvPr>
        </p:nvSpPr>
        <p:spPr>
          <a:xfrm>
            <a:off x="0" y="1064474"/>
            <a:ext cx="12192000" cy="591671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CHARACTER</a:t>
            </a:r>
            <a:r>
              <a:rPr lang="en-US" sz="2400" noProof="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skin deformation GUIDED BY </a:t>
            </a:r>
            <a:r>
              <a:rPr lang="en-US" sz="24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3D SCALAR FIELDS</a:t>
            </a:r>
            <a:endParaRPr lang="en-US" sz="2400" noProof="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90024" y="1656145"/>
            <a:ext cx="83147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Thesis defended by 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Rodolphe</a:t>
            </a:r>
            <a:r>
              <a:rPr lang="en-US" dirty="0" smtClean="0"/>
              <a:t> </a:t>
            </a:r>
            <a:r>
              <a:rPr lang="en-US" dirty="0" err="1" smtClean="0"/>
              <a:t>Vaillant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September 24</a:t>
            </a:r>
            <a:r>
              <a:rPr lang="en-US" baseline="30000" dirty="0" smtClean="0"/>
              <a:t>th</a:t>
            </a:r>
            <a:r>
              <a:rPr lang="en-US" dirty="0" smtClean="0"/>
              <a:t> 2015</a:t>
            </a:r>
            <a:endParaRPr lang="en-US" dirty="0"/>
          </a:p>
          <a:p>
            <a:pPr algn="ctr"/>
            <a:endParaRPr lang="en-US" dirty="0" smtClean="0"/>
          </a:p>
          <a:p>
            <a:pPr algn="ctr"/>
            <a:r>
              <a:rPr lang="en-US" u="sng" dirty="0"/>
              <a:t>Supervisory </a:t>
            </a:r>
            <a:r>
              <a:rPr lang="en-US" u="sng" dirty="0" smtClean="0"/>
              <a:t>Committee</a:t>
            </a:r>
            <a:endParaRPr lang="en-US" u="sng" dirty="0"/>
          </a:p>
          <a:p>
            <a:pPr algn="ctr"/>
            <a:r>
              <a:rPr lang="en-US" dirty="0" smtClean="0"/>
              <a:t>Pr. Brian </a:t>
            </a:r>
            <a:r>
              <a:rPr lang="en-US" dirty="0" err="1" smtClean="0"/>
              <a:t>Wyvill</a:t>
            </a:r>
            <a:r>
              <a:rPr lang="en-US" dirty="0" smtClean="0"/>
              <a:t> (Co-Supervisor, UVIC)</a:t>
            </a:r>
            <a:endParaRPr lang="en-US" sz="2000" baseline="30000" dirty="0" smtClean="0"/>
          </a:p>
          <a:p>
            <a:pPr algn="ctr"/>
            <a:r>
              <a:rPr lang="en-US" dirty="0" smtClean="0"/>
              <a:t>Pr. </a:t>
            </a:r>
            <a:r>
              <a:rPr lang="en-US" dirty="0" err="1" smtClean="0"/>
              <a:t>Loïc</a:t>
            </a:r>
            <a:r>
              <a:rPr lang="en-US" dirty="0" smtClean="0"/>
              <a:t> </a:t>
            </a:r>
            <a:r>
              <a:rPr lang="en-US" dirty="0" err="1" smtClean="0"/>
              <a:t>Barthe</a:t>
            </a:r>
            <a:r>
              <a:rPr lang="en-US" baseline="30000" dirty="0"/>
              <a:t> </a:t>
            </a:r>
            <a:r>
              <a:rPr lang="en-US" dirty="0" smtClean="0"/>
              <a:t>(Co-Supervisor, UPS)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</a:t>
            </a:r>
            <a:r>
              <a:rPr lang="en-US" dirty="0" smtClean="0"/>
              <a:t>r. Mark </a:t>
            </a:r>
            <a:r>
              <a:rPr lang="en-US" dirty="0" err="1" smtClean="0"/>
              <a:t>Pauly</a:t>
            </a:r>
            <a:r>
              <a:rPr lang="en-US" dirty="0" smtClean="0"/>
              <a:t>, (EPFL)</a:t>
            </a:r>
          </a:p>
          <a:p>
            <a:pPr algn="ctr"/>
            <a:r>
              <a:rPr lang="en-US" dirty="0" smtClean="0"/>
              <a:t>A. </a:t>
            </a:r>
            <a:r>
              <a:rPr lang="en-US" dirty="0"/>
              <a:t>P</a:t>
            </a:r>
            <a:r>
              <a:rPr lang="en-US" dirty="0" smtClean="0"/>
              <a:t>r. John Lewis (VUW)</a:t>
            </a:r>
          </a:p>
          <a:p>
            <a:pPr algn="ctr"/>
            <a:r>
              <a:rPr lang="en-US" dirty="0" smtClean="0"/>
              <a:t>A. Pr</a:t>
            </a:r>
            <a:r>
              <a:rPr lang="en-US" dirty="0"/>
              <a:t>. Melanie </a:t>
            </a:r>
            <a:r>
              <a:rPr lang="en-US" dirty="0" smtClean="0"/>
              <a:t>Tory (UVIC)</a:t>
            </a:r>
          </a:p>
          <a:p>
            <a:pPr algn="ctr"/>
            <a:r>
              <a:rPr lang="en-US" dirty="0" smtClean="0"/>
              <a:t>Pr. Mathias Paulin (UPS)</a:t>
            </a:r>
          </a:p>
          <a:p>
            <a:pPr algn="ctr"/>
            <a:r>
              <a:rPr lang="en-US" dirty="0" smtClean="0"/>
              <a:t>Pr. Pierre </a:t>
            </a:r>
            <a:r>
              <a:rPr lang="en-US" dirty="0" err="1" smtClean="0"/>
              <a:t>Alliez</a:t>
            </a:r>
            <a:r>
              <a:rPr lang="en-US" dirty="0" smtClean="0"/>
              <a:t>  (</a:t>
            </a:r>
            <a:r>
              <a:rPr lang="en-US" dirty="0" err="1" smtClean="0"/>
              <a:t>Inria</a:t>
            </a:r>
            <a:r>
              <a:rPr lang="en-US" dirty="0" smtClean="0"/>
              <a:t>)</a:t>
            </a:r>
          </a:p>
          <a:p>
            <a:pPr algn="ctr"/>
            <a:r>
              <a:rPr lang="en-US" dirty="0"/>
              <a:t>A. Pr. </a:t>
            </a:r>
            <a:r>
              <a:rPr lang="en-US" dirty="0" err="1"/>
              <a:t>Gaël</a:t>
            </a:r>
            <a:r>
              <a:rPr lang="en-US" dirty="0"/>
              <a:t> </a:t>
            </a:r>
            <a:r>
              <a:rPr lang="en-US" dirty="0" err="1" smtClean="0"/>
              <a:t>Guennebaud</a:t>
            </a:r>
            <a:r>
              <a:rPr lang="en-US" dirty="0" smtClean="0"/>
              <a:t> (</a:t>
            </a:r>
            <a:r>
              <a:rPr lang="en-US" dirty="0" err="1" smtClean="0"/>
              <a:t>Inria</a:t>
            </a:r>
            <a:r>
              <a:rPr lang="en-US" dirty="0" smtClean="0"/>
              <a:t>)</a:t>
            </a:r>
            <a:endParaRPr lang="en-US" baseline="300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653" y="4810998"/>
            <a:ext cx="635476" cy="945464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1031014" y="6164863"/>
            <a:ext cx="10032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This </a:t>
            </a:r>
            <a:r>
              <a:rPr lang="fr-FR" sz="1400" dirty="0" err="1" smtClean="0"/>
              <a:t>work</a:t>
            </a:r>
            <a:r>
              <a:rPr lang="fr-FR" sz="1400" dirty="0" smtClean="0"/>
              <a:t> has been </a:t>
            </a:r>
            <a:r>
              <a:rPr lang="fr-FR" sz="1400" dirty="0" err="1" smtClean="0"/>
              <a:t>funded</a:t>
            </a:r>
            <a:r>
              <a:rPr lang="fr-FR" sz="1400" dirty="0" smtClean="0"/>
              <a:t> by the </a:t>
            </a:r>
            <a:r>
              <a:rPr lang="fr-FR" sz="1400" dirty="0" err="1" smtClean="0"/>
              <a:t>project</a:t>
            </a:r>
            <a:r>
              <a:rPr lang="fr-FR" sz="1400" dirty="0" smtClean="0"/>
              <a:t> </a:t>
            </a:r>
            <a:r>
              <a:rPr lang="fr-FR" sz="1400" dirty="0"/>
              <a:t>IM&amp;M (</a:t>
            </a:r>
            <a:r>
              <a:rPr lang="fr-FR" sz="1400" b="1" dirty="0"/>
              <a:t>ANR</a:t>
            </a:r>
            <a:r>
              <a:rPr lang="fr-FR" sz="1400" dirty="0"/>
              <a:t>-11-JS02-007</a:t>
            </a:r>
            <a:r>
              <a:rPr lang="fr-FR" sz="1400" dirty="0" smtClean="0"/>
              <a:t>) (</a:t>
            </a:r>
            <a:r>
              <a:rPr lang="fr-FR" sz="1400" b="1" dirty="0" smtClean="0"/>
              <a:t>France</a:t>
            </a:r>
            <a:r>
              <a:rPr lang="fr-FR" sz="1400" dirty="0" smtClean="0"/>
              <a:t>), the </a:t>
            </a:r>
            <a:r>
              <a:rPr lang="fr-FR" sz="1400" dirty="0"/>
              <a:t>“</a:t>
            </a:r>
            <a:r>
              <a:rPr lang="fr-FR" sz="1400" dirty="0" smtClean="0"/>
              <a:t>Natural Science </a:t>
            </a:r>
            <a:r>
              <a:rPr lang="fr-FR" sz="1400" dirty="0"/>
              <a:t>and Engineering </a:t>
            </a:r>
            <a:r>
              <a:rPr lang="fr-FR" sz="1400" dirty="0" err="1" smtClean="0"/>
              <a:t>Research</a:t>
            </a:r>
            <a:r>
              <a:rPr lang="fr-FR" sz="1400" dirty="0"/>
              <a:t> </a:t>
            </a:r>
            <a:r>
              <a:rPr lang="fr-FR" sz="1400" dirty="0" smtClean="0"/>
              <a:t>Council</a:t>
            </a:r>
            <a:r>
              <a:rPr lang="fr-FR" sz="1400" dirty="0"/>
              <a:t>” (</a:t>
            </a:r>
            <a:r>
              <a:rPr lang="fr-FR" sz="1400" b="1" dirty="0"/>
              <a:t>Canada</a:t>
            </a:r>
            <a:r>
              <a:rPr lang="fr-FR" sz="1400" dirty="0"/>
              <a:t>) </a:t>
            </a:r>
            <a:r>
              <a:rPr lang="fr-FR" sz="1400" dirty="0" smtClean="0"/>
              <a:t>and the </a:t>
            </a:r>
            <a:r>
              <a:rPr lang="fr-FR" sz="1400" dirty="0"/>
              <a:t>“Advanced </a:t>
            </a:r>
            <a:r>
              <a:rPr lang="fr-FR" sz="1400" dirty="0" err="1" smtClean="0"/>
              <a:t>grant</a:t>
            </a:r>
            <a:r>
              <a:rPr lang="fr-FR" sz="1400" dirty="0" smtClean="0"/>
              <a:t> EXPRESSIVE</a:t>
            </a:r>
            <a:r>
              <a:rPr lang="fr-FR" sz="1400" dirty="0"/>
              <a:t>” </a:t>
            </a:r>
            <a:r>
              <a:rPr lang="fr-FR" sz="1400" dirty="0" smtClean="0"/>
              <a:t>of  the </a:t>
            </a:r>
            <a:r>
              <a:rPr lang="en-US" sz="1400" b="1" dirty="0"/>
              <a:t>E</a:t>
            </a:r>
            <a:r>
              <a:rPr lang="en-US" sz="1400" b="1" dirty="0" smtClean="0"/>
              <a:t>uropean</a:t>
            </a:r>
            <a:r>
              <a:rPr lang="fr-FR" sz="1400" dirty="0" smtClean="0"/>
              <a:t> </a:t>
            </a:r>
            <a:r>
              <a:rPr lang="fr-FR" sz="1400" dirty="0" err="1" smtClean="0"/>
              <a:t>research</a:t>
            </a:r>
            <a:r>
              <a:rPr lang="fr-FR" sz="1400" dirty="0" smtClean="0"/>
              <a:t> </a:t>
            </a:r>
            <a:r>
              <a:rPr lang="fr-FR" sz="1400" dirty="0" err="1" smtClean="0"/>
              <a:t>comity</a:t>
            </a:r>
            <a:r>
              <a:rPr lang="fr-FR" sz="1400" dirty="0" smtClean="0"/>
              <a:t>.</a:t>
            </a:r>
            <a:endParaRPr lang="en-US" sz="14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931" y="4809366"/>
            <a:ext cx="619643" cy="947096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015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82"/>
    </mc:Choice>
    <mc:Fallback xmlns="">
      <p:transition spd="slow" advTm="16082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 smtClean="0"/>
              <a:t>Outline: 2 real-time algorithms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781976"/>
            <a:ext cx="9945688" cy="2901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1</a:t>
            </a:r>
            <a:r>
              <a:rPr lang="en-US" sz="2400" b="1" dirty="0" smtClean="0"/>
              <a:t>. Implicit skinning: </a:t>
            </a:r>
            <a:r>
              <a:rPr lang="en-US" sz="1800" dirty="0"/>
              <a:t>(SIGGRAPH 2013)</a:t>
            </a:r>
            <a:endParaRPr lang="en-US" sz="1800" b="1" dirty="0" smtClean="0"/>
          </a:p>
          <a:p>
            <a:pPr lvl="1"/>
            <a:r>
              <a:rPr lang="en-US" dirty="0" smtClean="0"/>
              <a:t>History </a:t>
            </a:r>
            <a:r>
              <a:rPr lang="en-US" dirty="0"/>
              <a:t>independent </a:t>
            </a:r>
            <a:r>
              <a:rPr lang="en-US" dirty="0" smtClean="0"/>
              <a:t>version</a:t>
            </a:r>
          </a:p>
          <a:p>
            <a:pPr lvl="1"/>
            <a:r>
              <a:rPr lang="en-US" sz="1800" dirty="0" smtClean="0"/>
              <a:t>Post process for geometric skinning</a:t>
            </a:r>
          </a:p>
          <a:p>
            <a:pPr lvl="2"/>
            <a:r>
              <a:rPr lang="en-US" sz="1600" dirty="0" smtClean="0"/>
              <a:t>Easier to implement in existing pipelines</a:t>
            </a:r>
          </a:p>
          <a:p>
            <a:pPr lvl="1"/>
            <a:endParaRPr lang="en-US" sz="18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10</a:t>
            </a:fld>
            <a:endParaRPr lang="fr-FR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75517" y="4341123"/>
            <a:ext cx="3599516" cy="175708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72338" y="1836920"/>
            <a:ext cx="687600" cy="155411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199580" y="1839165"/>
            <a:ext cx="1234837" cy="15518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699610" y="2069845"/>
            <a:ext cx="234778" cy="27184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10" idx="4"/>
          </p:cNvCxnSpPr>
          <p:nvPr/>
        </p:nvCxnSpPr>
        <p:spPr>
          <a:xfrm flipH="1">
            <a:off x="7798465" y="2341694"/>
            <a:ext cx="18534" cy="5313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398767" y="2445667"/>
            <a:ext cx="822443" cy="195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600756" y="2885391"/>
            <a:ext cx="197708" cy="271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798465" y="2882617"/>
            <a:ext cx="135923" cy="262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8791586" y="2597883"/>
            <a:ext cx="923582" cy="9481"/>
          </a:xfrm>
          <a:prstGeom prst="straightConnector1">
            <a:avLst/>
          </a:prstGeom>
          <a:ln w="444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743978"/>
            <a:ext cx="9945688" cy="3114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lvl="1" indent="0">
              <a:buNone/>
            </a:pPr>
            <a:r>
              <a:rPr lang="en-US" sz="2400" b="1" dirty="0" smtClean="0"/>
              <a:t>2. Elastic Implicit skinning </a:t>
            </a:r>
            <a:r>
              <a:rPr lang="en-US" dirty="0"/>
              <a:t>(SIGGRAPH Asia 2014)</a:t>
            </a:r>
          </a:p>
          <a:p>
            <a:pPr lvl="1">
              <a:buFont typeface="Century Gothic" panose="020B0502020202020204" pitchFamily="34" charset="0"/>
              <a:buChar char="►"/>
            </a:pPr>
            <a:r>
              <a:rPr lang="en-US" dirty="0" smtClean="0"/>
              <a:t>History </a:t>
            </a:r>
            <a:r>
              <a:rPr lang="en-US" dirty="0"/>
              <a:t>dependent </a:t>
            </a:r>
            <a:r>
              <a:rPr lang="en-US" dirty="0" smtClean="0"/>
              <a:t>version</a:t>
            </a:r>
          </a:p>
          <a:p>
            <a:pPr lvl="1">
              <a:buFont typeface="Century Gothic" panose="020B0502020202020204" pitchFamily="34" charset="0"/>
              <a:buChar char="►"/>
            </a:pPr>
            <a:r>
              <a:rPr lang="en-US" dirty="0" smtClean="0"/>
              <a:t>Slower but:</a:t>
            </a:r>
          </a:p>
          <a:p>
            <a:pPr lvl="2">
              <a:buFont typeface="Century Gothic" panose="020B0502020202020204" pitchFamily="34" charset="0"/>
              <a:buChar char="►"/>
            </a:pPr>
            <a:r>
              <a:rPr lang="en-US" dirty="0" smtClean="0"/>
              <a:t> More robust</a:t>
            </a:r>
          </a:p>
          <a:p>
            <a:pPr lvl="2">
              <a:buFont typeface="Century Gothic" panose="020B0502020202020204" pitchFamily="34" charset="0"/>
              <a:buChar char="►"/>
            </a:pPr>
            <a:r>
              <a:rPr lang="en-US" dirty="0" smtClean="0"/>
              <a:t>No geometric skinning (Less user interactions)</a:t>
            </a:r>
          </a:p>
          <a:p>
            <a:pPr lvl="1">
              <a:buFont typeface="Century Gothic" panose="020B0502020202020204" pitchFamily="34" charset="0"/>
              <a:buChar char="►"/>
            </a:pPr>
            <a:r>
              <a:rPr lang="en-US" dirty="0" smtClean="0"/>
              <a:t>Improved composition operators</a:t>
            </a:r>
          </a:p>
          <a:p>
            <a:pPr marL="0" indent="0">
              <a:buNone/>
            </a:pPr>
            <a:r>
              <a:rPr lang="en-US" sz="2600" b="1" dirty="0" smtClean="0"/>
              <a:t>3. Conclusion</a:t>
            </a:r>
          </a:p>
          <a:p>
            <a:pPr lvl="2">
              <a:buFont typeface="Century Gothic" panose="020B0502020202020204" pitchFamily="34" charset="0"/>
              <a:buChar char="►"/>
            </a:pPr>
            <a:endParaRPr lang="en-US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160090" y="3525874"/>
            <a:ext cx="1412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Rest pose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4607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noProof="0" dirty="0" smtClean="0"/>
              <a:t>Meshes and implicit </a:t>
            </a:r>
            <a:r>
              <a:rPr lang="en-US" dirty="0"/>
              <a:t>s</a:t>
            </a:r>
            <a:r>
              <a:rPr lang="en-US" noProof="0" dirty="0" err="1" smtClean="0"/>
              <a:t>urfaces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656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noProof="0" dirty="0" smtClean="0"/>
              <a:t>Meshes and implicit </a:t>
            </a:r>
            <a:r>
              <a:rPr lang="en-US" dirty="0"/>
              <a:t>s</a:t>
            </a:r>
            <a:r>
              <a:rPr lang="en-US" noProof="0" dirty="0" err="1" smtClean="0"/>
              <a:t>urfaces</a:t>
            </a:r>
            <a:endParaRPr lang="en-US" noProof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66744" y="1582209"/>
            <a:ext cx="3253536" cy="50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400" u="sng" dirty="0" smtClean="0"/>
              <a:t>Implicit surface pros: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40348" y="2063331"/>
            <a:ext cx="5040560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Fast collision detection</a:t>
            </a:r>
            <a:endParaRPr lang="en-US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40347" y="2547424"/>
            <a:ext cx="5755653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Efficient and robust CSG modeling</a:t>
            </a:r>
            <a:endParaRPr lang="en-US" sz="20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07942" y="4089085"/>
            <a:ext cx="3897140" cy="50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400" u="sng" dirty="0" smtClean="0"/>
              <a:t>Implicit surface cons: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0078" y="4591896"/>
            <a:ext cx="4831522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Slow visualization</a:t>
            </a:r>
            <a:endParaRPr lang="en-US" sz="2000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078" y="5075989"/>
            <a:ext cx="5745922" cy="571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No natural parameterization </a:t>
            </a:r>
            <a:endParaRPr lang="en-US" sz="20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7531853" y="4034563"/>
            <a:ext cx="2427058" cy="502811"/>
          </a:xfrm>
        </p:spPr>
        <p:txBody>
          <a:bodyPr/>
          <a:lstStyle/>
          <a:p>
            <a:pPr marL="0" indent="0">
              <a:buNone/>
            </a:pPr>
            <a:r>
              <a:rPr lang="en-US" sz="2400" u="sng" noProof="0" dirty="0" smtClean="0"/>
              <a:t>Mesh pros:</a:t>
            </a:r>
          </a:p>
          <a:p>
            <a:pPr marL="0" indent="0">
              <a:buNone/>
            </a:pPr>
            <a:endParaRPr lang="en-US" noProof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7005456" y="4537374"/>
            <a:ext cx="4498543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Fast visualization</a:t>
            </a:r>
            <a:endParaRPr lang="en-US" sz="2000" dirty="0"/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7005456" y="5021467"/>
            <a:ext cx="4217139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Parameterization</a:t>
            </a:r>
            <a:endParaRPr lang="en-US" sz="2000" dirty="0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7523929" y="1582209"/>
            <a:ext cx="2427058" cy="502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sz="2400" u="sng" dirty="0" smtClean="0"/>
              <a:t>Mesh cons:</a:t>
            </a:r>
          </a:p>
          <a:p>
            <a:pPr marL="0" indent="0">
              <a:buFont typeface="Wingdings 3" charset="2"/>
              <a:buNone/>
            </a:pP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Content Placeholder 2"/>
          <p:cNvSpPr txBox="1">
            <a:spLocks/>
          </p:cNvSpPr>
          <p:nvPr/>
        </p:nvSpPr>
        <p:spPr>
          <a:xfrm>
            <a:off x="7005456" y="2063331"/>
            <a:ext cx="4441683" cy="4840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Slow collision detection</a:t>
            </a:r>
            <a:endParaRPr lang="en-US" sz="2000" dirty="0"/>
          </a:p>
        </p:txBody>
      </p:sp>
      <p:sp>
        <p:nvSpPr>
          <p:cNvPr id="34" name="Content Placeholder 2"/>
          <p:cNvSpPr txBox="1">
            <a:spLocks/>
          </p:cNvSpPr>
          <p:nvPr/>
        </p:nvSpPr>
        <p:spPr>
          <a:xfrm>
            <a:off x="7005456" y="2547424"/>
            <a:ext cx="4824744" cy="751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000" dirty="0" smtClean="0"/>
              <a:t>Inefficient volume deformations</a:t>
            </a:r>
            <a:endParaRPr lang="en-US" sz="2000" dirty="0"/>
          </a:p>
        </p:txBody>
      </p:sp>
      <p:sp>
        <p:nvSpPr>
          <p:cNvPr id="3" name="Plus 2"/>
          <p:cNvSpPr/>
          <p:nvPr/>
        </p:nvSpPr>
        <p:spPr>
          <a:xfrm>
            <a:off x="340348" y="1548785"/>
            <a:ext cx="526396" cy="526396"/>
          </a:xfrm>
          <a:prstGeom prst="mathPlus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>
            <a:off x="7005457" y="1565479"/>
            <a:ext cx="518472" cy="518472"/>
          </a:xfrm>
          <a:prstGeom prst="mathMinus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Minus 19"/>
          <p:cNvSpPr/>
          <p:nvPr/>
        </p:nvSpPr>
        <p:spPr>
          <a:xfrm>
            <a:off x="348502" y="4064049"/>
            <a:ext cx="518472" cy="518472"/>
          </a:xfrm>
          <a:prstGeom prst="mathMinus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21" name="Plus 20"/>
          <p:cNvSpPr/>
          <p:nvPr/>
        </p:nvSpPr>
        <p:spPr>
          <a:xfrm>
            <a:off x="7005457" y="4022770"/>
            <a:ext cx="526396" cy="526396"/>
          </a:xfrm>
          <a:prstGeom prst="mathPlus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158563" y="1282801"/>
            <a:ext cx="10762181" cy="4693997"/>
          </a:xfrm>
          <a:custGeom>
            <a:avLst/>
            <a:gdLst>
              <a:gd name="connsiteX0" fmla="*/ 524278 w 10870573"/>
              <a:gd name="connsiteY0" fmla="*/ 236085 h 5136094"/>
              <a:gd name="connsiteX1" fmla="*/ 5175791 w 10870573"/>
              <a:gd name="connsiteY1" fmla="*/ 209581 h 5136094"/>
              <a:gd name="connsiteX2" fmla="*/ 6063686 w 10870573"/>
              <a:gd name="connsiteY2" fmla="*/ 2475703 h 5136094"/>
              <a:gd name="connsiteX3" fmla="*/ 10145356 w 10870573"/>
              <a:gd name="connsiteY3" fmla="*/ 2714242 h 5136094"/>
              <a:gd name="connsiteX4" fmla="*/ 10529669 w 10870573"/>
              <a:gd name="connsiteY4" fmla="*/ 4662311 h 5136094"/>
              <a:gd name="connsiteX5" fmla="*/ 6514260 w 10870573"/>
              <a:gd name="connsiteY5" fmla="*/ 5046624 h 5136094"/>
              <a:gd name="connsiteX6" fmla="*/ 5096278 w 10870573"/>
              <a:gd name="connsiteY6" fmla="*/ 3323842 h 5136094"/>
              <a:gd name="connsiteX7" fmla="*/ 497773 w 10870573"/>
              <a:gd name="connsiteY7" fmla="*/ 2396190 h 5136094"/>
              <a:gd name="connsiteX8" fmla="*/ 338747 w 10870573"/>
              <a:gd name="connsiteY8" fmla="*/ 209581 h 5136094"/>
              <a:gd name="connsiteX0" fmla="*/ 454768 w 10801063"/>
              <a:gd name="connsiteY0" fmla="*/ 236085 h 5136094"/>
              <a:gd name="connsiteX1" fmla="*/ 5106281 w 10801063"/>
              <a:gd name="connsiteY1" fmla="*/ 209581 h 5136094"/>
              <a:gd name="connsiteX2" fmla="*/ 5994176 w 10801063"/>
              <a:gd name="connsiteY2" fmla="*/ 2475703 h 5136094"/>
              <a:gd name="connsiteX3" fmla="*/ 10075846 w 10801063"/>
              <a:gd name="connsiteY3" fmla="*/ 2714242 h 5136094"/>
              <a:gd name="connsiteX4" fmla="*/ 10460159 w 10801063"/>
              <a:gd name="connsiteY4" fmla="*/ 4662311 h 5136094"/>
              <a:gd name="connsiteX5" fmla="*/ 6444750 w 10801063"/>
              <a:gd name="connsiteY5" fmla="*/ 5046624 h 5136094"/>
              <a:gd name="connsiteX6" fmla="*/ 5026768 w 10801063"/>
              <a:gd name="connsiteY6" fmla="*/ 3323842 h 5136094"/>
              <a:gd name="connsiteX7" fmla="*/ 428263 w 10801063"/>
              <a:gd name="connsiteY7" fmla="*/ 2396190 h 5136094"/>
              <a:gd name="connsiteX8" fmla="*/ 415011 w 10801063"/>
              <a:gd name="connsiteY8" fmla="*/ 315598 h 5136094"/>
              <a:gd name="connsiteX0" fmla="*/ 375255 w 10801063"/>
              <a:gd name="connsiteY0" fmla="*/ 300741 h 5094733"/>
              <a:gd name="connsiteX1" fmla="*/ 5106281 w 10801063"/>
              <a:gd name="connsiteY1" fmla="*/ 168220 h 5094733"/>
              <a:gd name="connsiteX2" fmla="*/ 5994176 w 10801063"/>
              <a:gd name="connsiteY2" fmla="*/ 2434342 h 5094733"/>
              <a:gd name="connsiteX3" fmla="*/ 10075846 w 10801063"/>
              <a:gd name="connsiteY3" fmla="*/ 2672881 h 5094733"/>
              <a:gd name="connsiteX4" fmla="*/ 10460159 w 10801063"/>
              <a:gd name="connsiteY4" fmla="*/ 4620950 h 5094733"/>
              <a:gd name="connsiteX5" fmla="*/ 6444750 w 10801063"/>
              <a:gd name="connsiteY5" fmla="*/ 5005263 h 5094733"/>
              <a:gd name="connsiteX6" fmla="*/ 5026768 w 10801063"/>
              <a:gd name="connsiteY6" fmla="*/ 3282481 h 5094733"/>
              <a:gd name="connsiteX7" fmla="*/ 428263 w 10801063"/>
              <a:gd name="connsiteY7" fmla="*/ 2354829 h 5094733"/>
              <a:gd name="connsiteX8" fmla="*/ 415011 w 10801063"/>
              <a:gd name="connsiteY8" fmla="*/ 274237 h 5094733"/>
              <a:gd name="connsiteX0" fmla="*/ 541703 w 10967511"/>
              <a:gd name="connsiteY0" fmla="*/ 300741 h 5094733"/>
              <a:gd name="connsiteX1" fmla="*/ 5272729 w 10967511"/>
              <a:gd name="connsiteY1" fmla="*/ 168220 h 5094733"/>
              <a:gd name="connsiteX2" fmla="*/ 6160624 w 10967511"/>
              <a:gd name="connsiteY2" fmla="*/ 2434342 h 5094733"/>
              <a:gd name="connsiteX3" fmla="*/ 10242294 w 10967511"/>
              <a:gd name="connsiteY3" fmla="*/ 2672881 h 5094733"/>
              <a:gd name="connsiteX4" fmla="*/ 10626607 w 10967511"/>
              <a:gd name="connsiteY4" fmla="*/ 4620950 h 5094733"/>
              <a:gd name="connsiteX5" fmla="*/ 6611198 w 10967511"/>
              <a:gd name="connsiteY5" fmla="*/ 5005263 h 5094733"/>
              <a:gd name="connsiteX6" fmla="*/ 5193216 w 10967511"/>
              <a:gd name="connsiteY6" fmla="*/ 3282481 h 5094733"/>
              <a:gd name="connsiteX7" fmla="*/ 594711 w 10967511"/>
              <a:gd name="connsiteY7" fmla="*/ 2354829 h 5094733"/>
              <a:gd name="connsiteX8" fmla="*/ 263407 w 10967511"/>
              <a:gd name="connsiteY8" fmla="*/ 367002 h 5094733"/>
              <a:gd name="connsiteX0" fmla="*/ 316416 w 10967511"/>
              <a:gd name="connsiteY0" fmla="*/ 251331 h 5124836"/>
              <a:gd name="connsiteX1" fmla="*/ 5272729 w 10967511"/>
              <a:gd name="connsiteY1" fmla="*/ 198323 h 5124836"/>
              <a:gd name="connsiteX2" fmla="*/ 6160624 w 10967511"/>
              <a:gd name="connsiteY2" fmla="*/ 2464445 h 5124836"/>
              <a:gd name="connsiteX3" fmla="*/ 10242294 w 10967511"/>
              <a:gd name="connsiteY3" fmla="*/ 2702984 h 5124836"/>
              <a:gd name="connsiteX4" fmla="*/ 10626607 w 10967511"/>
              <a:gd name="connsiteY4" fmla="*/ 4651053 h 5124836"/>
              <a:gd name="connsiteX5" fmla="*/ 6611198 w 10967511"/>
              <a:gd name="connsiteY5" fmla="*/ 5035366 h 5124836"/>
              <a:gd name="connsiteX6" fmla="*/ 5193216 w 10967511"/>
              <a:gd name="connsiteY6" fmla="*/ 3312584 h 5124836"/>
              <a:gd name="connsiteX7" fmla="*/ 594711 w 10967511"/>
              <a:gd name="connsiteY7" fmla="*/ 2384932 h 5124836"/>
              <a:gd name="connsiteX8" fmla="*/ 263407 w 10967511"/>
              <a:gd name="connsiteY8" fmla="*/ 397105 h 5124836"/>
              <a:gd name="connsiteX0" fmla="*/ 316416 w 10967511"/>
              <a:gd name="connsiteY0" fmla="*/ 251331 h 5124836"/>
              <a:gd name="connsiteX1" fmla="*/ 5272729 w 10967511"/>
              <a:gd name="connsiteY1" fmla="*/ 198323 h 5124836"/>
              <a:gd name="connsiteX2" fmla="*/ 6160624 w 10967511"/>
              <a:gd name="connsiteY2" fmla="*/ 2464445 h 5124836"/>
              <a:gd name="connsiteX3" fmla="*/ 10242294 w 10967511"/>
              <a:gd name="connsiteY3" fmla="*/ 2702984 h 5124836"/>
              <a:gd name="connsiteX4" fmla="*/ 10626607 w 10967511"/>
              <a:gd name="connsiteY4" fmla="*/ 4651053 h 5124836"/>
              <a:gd name="connsiteX5" fmla="*/ 6611198 w 10967511"/>
              <a:gd name="connsiteY5" fmla="*/ 5035366 h 5124836"/>
              <a:gd name="connsiteX6" fmla="*/ 5193216 w 10967511"/>
              <a:gd name="connsiteY6" fmla="*/ 3312584 h 5124836"/>
              <a:gd name="connsiteX7" fmla="*/ 594711 w 10967511"/>
              <a:gd name="connsiteY7" fmla="*/ 2384932 h 5124836"/>
              <a:gd name="connsiteX8" fmla="*/ 263407 w 10967511"/>
              <a:gd name="connsiteY8" fmla="*/ 397105 h 5124836"/>
              <a:gd name="connsiteX9" fmla="*/ 316416 w 10967511"/>
              <a:gd name="connsiteY9" fmla="*/ 251331 h 5124836"/>
              <a:gd name="connsiteX0" fmla="*/ 713981 w 10967511"/>
              <a:gd name="connsiteY0" fmla="*/ 243627 h 5130384"/>
              <a:gd name="connsiteX1" fmla="*/ 5272729 w 10967511"/>
              <a:gd name="connsiteY1" fmla="*/ 203871 h 5130384"/>
              <a:gd name="connsiteX2" fmla="*/ 6160624 w 10967511"/>
              <a:gd name="connsiteY2" fmla="*/ 2469993 h 5130384"/>
              <a:gd name="connsiteX3" fmla="*/ 10242294 w 10967511"/>
              <a:gd name="connsiteY3" fmla="*/ 2708532 h 5130384"/>
              <a:gd name="connsiteX4" fmla="*/ 10626607 w 10967511"/>
              <a:gd name="connsiteY4" fmla="*/ 4656601 h 5130384"/>
              <a:gd name="connsiteX5" fmla="*/ 6611198 w 10967511"/>
              <a:gd name="connsiteY5" fmla="*/ 5040914 h 5130384"/>
              <a:gd name="connsiteX6" fmla="*/ 5193216 w 10967511"/>
              <a:gd name="connsiteY6" fmla="*/ 3318132 h 5130384"/>
              <a:gd name="connsiteX7" fmla="*/ 594711 w 10967511"/>
              <a:gd name="connsiteY7" fmla="*/ 2390480 h 5130384"/>
              <a:gd name="connsiteX8" fmla="*/ 263407 w 10967511"/>
              <a:gd name="connsiteY8" fmla="*/ 402653 h 5130384"/>
              <a:gd name="connsiteX9" fmla="*/ 713981 w 10967511"/>
              <a:gd name="connsiteY9" fmla="*/ 243627 h 5130384"/>
              <a:gd name="connsiteX0" fmla="*/ 690133 w 10943663"/>
              <a:gd name="connsiteY0" fmla="*/ 243627 h 5130384"/>
              <a:gd name="connsiteX1" fmla="*/ 5248881 w 10943663"/>
              <a:gd name="connsiteY1" fmla="*/ 203871 h 5130384"/>
              <a:gd name="connsiteX2" fmla="*/ 6136776 w 10943663"/>
              <a:gd name="connsiteY2" fmla="*/ 2469993 h 5130384"/>
              <a:gd name="connsiteX3" fmla="*/ 10218446 w 10943663"/>
              <a:gd name="connsiteY3" fmla="*/ 2708532 h 5130384"/>
              <a:gd name="connsiteX4" fmla="*/ 10602759 w 10943663"/>
              <a:gd name="connsiteY4" fmla="*/ 4656601 h 5130384"/>
              <a:gd name="connsiteX5" fmla="*/ 6587350 w 10943663"/>
              <a:gd name="connsiteY5" fmla="*/ 5040914 h 5130384"/>
              <a:gd name="connsiteX6" fmla="*/ 5169368 w 10943663"/>
              <a:gd name="connsiteY6" fmla="*/ 3318132 h 5130384"/>
              <a:gd name="connsiteX7" fmla="*/ 570863 w 10943663"/>
              <a:gd name="connsiteY7" fmla="*/ 2390480 h 5130384"/>
              <a:gd name="connsiteX8" fmla="*/ 279315 w 10943663"/>
              <a:gd name="connsiteY8" fmla="*/ 680948 h 5130384"/>
              <a:gd name="connsiteX9" fmla="*/ 690133 w 10943663"/>
              <a:gd name="connsiteY9" fmla="*/ 243627 h 5130384"/>
              <a:gd name="connsiteX0" fmla="*/ 809138 w 11062668"/>
              <a:gd name="connsiteY0" fmla="*/ 243627 h 5130384"/>
              <a:gd name="connsiteX1" fmla="*/ 5367886 w 11062668"/>
              <a:gd name="connsiteY1" fmla="*/ 203871 h 5130384"/>
              <a:gd name="connsiteX2" fmla="*/ 6255781 w 11062668"/>
              <a:gd name="connsiteY2" fmla="*/ 2469993 h 5130384"/>
              <a:gd name="connsiteX3" fmla="*/ 10337451 w 11062668"/>
              <a:gd name="connsiteY3" fmla="*/ 2708532 h 5130384"/>
              <a:gd name="connsiteX4" fmla="*/ 10721764 w 11062668"/>
              <a:gd name="connsiteY4" fmla="*/ 4656601 h 5130384"/>
              <a:gd name="connsiteX5" fmla="*/ 6706355 w 11062668"/>
              <a:gd name="connsiteY5" fmla="*/ 5040914 h 5130384"/>
              <a:gd name="connsiteX6" fmla="*/ 5288373 w 11062668"/>
              <a:gd name="connsiteY6" fmla="*/ 3318132 h 5130384"/>
              <a:gd name="connsiteX7" fmla="*/ 689868 w 11062668"/>
              <a:gd name="connsiteY7" fmla="*/ 2390480 h 5130384"/>
              <a:gd name="connsiteX8" fmla="*/ 398320 w 11062668"/>
              <a:gd name="connsiteY8" fmla="*/ 680948 h 5130384"/>
              <a:gd name="connsiteX9" fmla="*/ 809138 w 11062668"/>
              <a:gd name="connsiteY9" fmla="*/ 243627 h 5130384"/>
              <a:gd name="connsiteX0" fmla="*/ 547992 w 10801522"/>
              <a:gd name="connsiteY0" fmla="*/ 243627 h 5130384"/>
              <a:gd name="connsiteX1" fmla="*/ 5106740 w 10801522"/>
              <a:gd name="connsiteY1" fmla="*/ 203871 h 5130384"/>
              <a:gd name="connsiteX2" fmla="*/ 5994635 w 10801522"/>
              <a:gd name="connsiteY2" fmla="*/ 2469993 h 5130384"/>
              <a:gd name="connsiteX3" fmla="*/ 10076305 w 10801522"/>
              <a:gd name="connsiteY3" fmla="*/ 2708532 h 5130384"/>
              <a:gd name="connsiteX4" fmla="*/ 10460618 w 10801522"/>
              <a:gd name="connsiteY4" fmla="*/ 4656601 h 5130384"/>
              <a:gd name="connsiteX5" fmla="*/ 6445209 w 10801522"/>
              <a:gd name="connsiteY5" fmla="*/ 5040914 h 5130384"/>
              <a:gd name="connsiteX6" fmla="*/ 5027227 w 10801522"/>
              <a:gd name="connsiteY6" fmla="*/ 3318132 h 5130384"/>
              <a:gd name="connsiteX7" fmla="*/ 428722 w 10801522"/>
              <a:gd name="connsiteY7" fmla="*/ 2390480 h 5130384"/>
              <a:gd name="connsiteX8" fmla="*/ 137174 w 10801522"/>
              <a:gd name="connsiteY8" fmla="*/ 680948 h 5130384"/>
              <a:gd name="connsiteX9" fmla="*/ 547992 w 10801522"/>
              <a:gd name="connsiteY9" fmla="*/ 243627 h 5130384"/>
              <a:gd name="connsiteX0" fmla="*/ 511043 w 10764573"/>
              <a:gd name="connsiteY0" fmla="*/ 243627 h 5130384"/>
              <a:gd name="connsiteX1" fmla="*/ 5069791 w 10764573"/>
              <a:gd name="connsiteY1" fmla="*/ 203871 h 5130384"/>
              <a:gd name="connsiteX2" fmla="*/ 5957686 w 10764573"/>
              <a:gd name="connsiteY2" fmla="*/ 2469993 h 5130384"/>
              <a:gd name="connsiteX3" fmla="*/ 10039356 w 10764573"/>
              <a:gd name="connsiteY3" fmla="*/ 2708532 h 5130384"/>
              <a:gd name="connsiteX4" fmla="*/ 10423669 w 10764573"/>
              <a:gd name="connsiteY4" fmla="*/ 4656601 h 5130384"/>
              <a:gd name="connsiteX5" fmla="*/ 6408260 w 10764573"/>
              <a:gd name="connsiteY5" fmla="*/ 5040914 h 5130384"/>
              <a:gd name="connsiteX6" fmla="*/ 4990278 w 10764573"/>
              <a:gd name="connsiteY6" fmla="*/ 3318132 h 5130384"/>
              <a:gd name="connsiteX7" fmla="*/ 511043 w 10764573"/>
              <a:gd name="connsiteY7" fmla="*/ 2549506 h 5130384"/>
              <a:gd name="connsiteX8" fmla="*/ 100225 w 10764573"/>
              <a:gd name="connsiteY8" fmla="*/ 680948 h 5130384"/>
              <a:gd name="connsiteX9" fmla="*/ 511043 w 10764573"/>
              <a:gd name="connsiteY9" fmla="*/ 243627 h 5130384"/>
              <a:gd name="connsiteX0" fmla="*/ 432883 w 10686413"/>
              <a:gd name="connsiteY0" fmla="*/ 243627 h 5130384"/>
              <a:gd name="connsiteX1" fmla="*/ 4991631 w 10686413"/>
              <a:gd name="connsiteY1" fmla="*/ 203871 h 5130384"/>
              <a:gd name="connsiteX2" fmla="*/ 5879526 w 10686413"/>
              <a:gd name="connsiteY2" fmla="*/ 2469993 h 5130384"/>
              <a:gd name="connsiteX3" fmla="*/ 9961196 w 10686413"/>
              <a:gd name="connsiteY3" fmla="*/ 2708532 h 5130384"/>
              <a:gd name="connsiteX4" fmla="*/ 10345509 w 10686413"/>
              <a:gd name="connsiteY4" fmla="*/ 4656601 h 5130384"/>
              <a:gd name="connsiteX5" fmla="*/ 6330100 w 10686413"/>
              <a:gd name="connsiteY5" fmla="*/ 5040914 h 5130384"/>
              <a:gd name="connsiteX6" fmla="*/ 4912118 w 10686413"/>
              <a:gd name="connsiteY6" fmla="*/ 3318132 h 5130384"/>
              <a:gd name="connsiteX7" fmla="*/ 432883 w 10686413"/>
              <a:gd name="connsiteY7" fmla="*/ 2549506 h 5130384"/>
              <a:gd name="connsiteX8" fmla="*/ 22065 w 10686413"/>
              <a:gd name="connsiteY8" fmla="*/ 680948 h 5130384"/>
              <a:gd name="connsiteX9" fmla="*/ 432883 w 10686413"/>
              <a:gd name="connsiteY9" fmla="*/ 243627 h 5130384"/>
              <a:gd name="connsiteX0" fmla="*/ 411262 w 10664792"/>
              <a:gd name="connsiteY0" fmla="*/ 243627 h 5130384"/>
              <a:gd name="connsiteX1" fmla="*/ 4970010 w 10664792"/>
              <a:gd name="connsiteY1" fmla="*/ 203871 h 5130384"/>
              <a:gd name="connsiteX2" fmla="*/ 5857905 w 10664792"/>
              <a:gd name="connsiteY2" fmla="*/ 2469993 h 5130384"/>
              <a:gd name="connsiteX3" fmla="*/ 9939575 w 10664792"/>
              <a:gd name="connsiteY3" fmla="*/ 2708532 h 5130384"/>
              <a:gd name="connsiteX4" fmla="*/ 10323888 w 10664792"/>
              <a:gd name="connsiteY4" fmla="*/ 4656601 h 5130384"/>
              <a:gd name="connsiteX5" fmla="*/ 6308479 w 10664792"/>
              <a:gd name="connsiteY5" fmla="*/ 5040914 h 5130384"/>
              <a:gd name="connsiteX6" fmla="*/ 4890497 w 10664792"/>
              <a:gd name="connsiteY6" fmla="*/ 3318132 h 5130384"/>
              <a:gd name="connsiteX7" fmla="*/ 490775 w 10664792"/>
              <a:gd name="connsiteY7" fmla="*/ 2576011 h 5130384"/>
              <a:gd name="connsiteX8" fmla="*/ 444 w 10664792"/>
              <a:gd name="connsiteY8" fmla="*/ 680948 h 5130384"/>
              <a:gd name="connsiteX9" fmla="*/ 411262 w 10664792"/>
              <a:gd name="connsiteY9" fmla="*/ 243627 h 5130384"/>
              <a:gd name="connsiteX0" fmla="*/ 411262 w 10664792"/>
              <a:gd name="connsiteY0" fmla="*/ 243627 h 5130384"/>
              <a:gd name="connsiteX1" fmla="*/ 4970010 w 10664792"/>
              <a:gd name="connsiteY1" fmla="*/ 203871 h 5130384"/>
              <a:gd name="connsiteX2" fmla="*/ 5857905 w 10664792"/>
              <a:gd name="connsiteY2" fmla="*/ 2469993 h 5130384"/>
              <a:gd name="connsiteX3" fmla="*/ 9939575 w 10664792"/>
              <a:gd name="connsiteY3" fmla="*/ 2708532 h 5130384"/>
              <a:gd name="connsiteX4" fmla="*/ 10323888 w 10664792"/>
              <a:gd name="connsiteY4" fmla="*/ 4656601 h 5130384"/>
              <a:gd name="connsiteX5" fmla="*/ 6308479 w 10664792"/>
              <a:gd name="connsiteY5" fmla="*/ 5040914 h 5130384"/>
              <a:gd name="connsiteX6" fmla="*/ 4890497 w 10664792"/>
              <a:gd name="connsiteY6" fmla="*/ 3318132 h 5130384"/>
              <a:gd name="connsiteX7" fmla="*/ 490775 w 10664792"/>
              <a:gd name="connsiteY7" fmla="*/ 2576011 h 5130384"/>
              <a:gd name="connsiteX8" fmla="*/ 444 w 10664792"/>
              <a:gd name="connsiteY8" fmla="*/ 680948 h 5130384"/>
              <a:gd name="connsiteX9" fmla="*/ 411262 w 10664792"/>
              <a:gd name="connsiteY9" fmla="*/ 243627 h 5130384"/>
              <a:gd name="connsiteX0" fmla="*/ 486544 w 10740074"/>
              <a:gd name="connsiteY0" fmla="*/ 243627 h 5145756"/>
              <a:gd name="connsiteX1" fmla="*/ 5045292 w 10740074"/>
              <a:gd name="connsiteY1" fmla="*/ 203871 h 5145756"/>
              <a:gd name="connsiteX2" fmla="*/ 5933187 w 10740074"/>
              <a:gd name="connsiteY2" fmla="*/ 2469993 h 5145756"/>
              <a:gd name="connsiteX3" fmla="*/ 10014857 w 10740074"/>
              <a:gd name="connsiteY3" fmla="*/ 2708532 h 5145756"/>
              <a:gd name="connsiteX4" fmla="*/ 10399170 w 10740074"/>
              <a:gd name="connsiteY4" fmla="*/ 4656601 h 5145756"/>
              <a:gd name="connsiteX5" fmla="*/ 6383761 w 10740074"/>
              <a:gd name="connsiteY5" fmla="*/ 5040914 h 5145756"/>
              <a:gd name="connsiteX6" fmla="*/ 5270579 w 10740074"/>
              <a:gd name="connsiteY6" fmla="*/ 3106097 h 5145756"/>
              <a:gd name="connsiteX7" fmla="*/ 566057 w 10740074"/>
              <a:gd name="connsiteY7" fmla="*/ 2576011 h 5145756"/>
              <a:gd name="connsiteX8" fmla="*/ 75726 w 10740074"/>
              <a:gd name="connsiteY8" fmla="*/ 680948 h 5145756"/>
              <a:gd name="connsiteX9" fmla="*/ 486544 w 10740074"/>
              <a:gd name="connsiteY9" fmla="*/ 243627 h 5145756"/>
              <a:gd name="connsiteX0" fmla="*/ 486544 w 10712723"/>
              <a:gd name="connsiteY0" fmla="*/ 238864 h 5140993"/>
              <a:gd name="connsiteX1" fmla="*/ 5045292 w 10712723"/>
              <a:gd name="connsiteY1" fmla="*/ 199108 h 5140993"/>
              <a:gd name="connsiteX2" fmla="*/ 6556039 w 10712723"/>
              <a:gd name="connsiteY2" fmla="*/ 2398970 h 5140993"/>
              <a:gd name="connsiteX3" fmla="*/ 10014857 w 10712723"/>
              <a:gd name="connsiteY3" fmla="*/ 2703769 h 5140993"/>
              <a:gd name="connsiteX4" fmla="*/ 10399170 w 10712723"/>
              <a:gd name="connsiteY4" fmla="*/ 4651838 h 5140993"/>
              <a:gd name="connsiteX5" fmla="*/ 6383761 w 10712723"/>
              <a:gd name="connsiteY5" fmla="*/ 5036151 h 5140993"/>
              <a:gd name="connsiteX6" fmla="*/ 5270579 w 10712723"/>
              <a:gd name="connsiteY6" fmla="*/ 3101334 h 5140993"/>
              <a:gd name="connsiteX7" fmla="*/ 566057 w 10712723"/>
              <a:gd name="connsiteY7" fmla="*/ 2571248 h 5140993"/>
              <a:gd name="connsiteX8" fmla="*/ 75726 w 10712723"/>
              <a:gd name="connsiteY8" fmla="*/ 676185 h 5140993"/>
              <a:gd name="connsiteX9" fmla="*/ 486544 w 10712723"/>
              <a:gd name="connsiteY9" fmla="*/ 238864 h 5140993"/>
              <a:gd name="connsiteX0" fmla="*/ 486544 w 10717771"/>
              <a:gd name="connsiteY0" fmla="*/ 212359 h 5114488"/>
              <a:gd name="connsiteX1" fmla="*/ 5045292 w 10717771"/>
              <a:gd name="connsiteY1" fmla="*/ 172603 h 5114488"/>
              <a:gd name="connsiteX2" fmla="*/ 6436769 w 10717771"/>
              <a:gd name="connsiteY2" fmla="*/ 2001404 h 5114488"/>
              <a:gd name="connsiteX3" fmla="*/ 10014857 w 10717771"/>
              <a:gd name="connsiteY3" fmla="*/ 2677264 h 5114488"/>
              <a:gd name="connsiteX4" fmla="*/ 10399170 w 10717771"/>
              <a:gd name="connsiteY4" fmla="*/ 4625333 h 5114488"/>
              <a:gd name="connsiteX5" fmla="*/ 6383761 w 10717771"/>
              <a:gd name="connsiteY5" fmla="*/ 5009646 h 5114488"/>
              <a:gd name="connsiteX6" fmla="*/ 5270579 w 10717771"/>
              <a:gd name="connsiteY6" fmla="*/ 3074829 h 5114488"/>
              <a:gd name="connsiteX7" fmla="*/ 566057 w 10717771"/>
              <a:gd name="connsiteY7" fmla="*/ 2544743 h 5114488"/>
              <a:gd name="connsiteX8" fmla="*/ 75726 w 10717771"/>
              <a:gd name="connsiteY8" fmla="*/ 649680 h 5114488"/>
              <a:gd name="connsiteX9" fmla="*/ 486544 w 10717771"/>
              <a:gd name="connsiteY9" fmla="*/ 212359 h 5114488"/>
              <a:gd name="connsiteX0" fmla="*/ 486544 w 10717771"/>
              <a:gd name="connsiteY0" fmla="*/ 212359 h 5114488"/>
              <a:gd name="connsiteX1" fmla="*/ 5045292 w 10717771"/>
              <a:gd name="connsiteY1" fmla="*/ 172603 h 5114488"/>
              <a:gd name="connsiteX2" fmla="*/ 6436769 w 10717771"/>
              <a:gd name="connsiteY2" fmla="*/ 2001404 h 5114488"/>
              <a:gd name="connsiteX3" fmla="*/ 10014857 w 10717771"/>
              <a:gd name="connsiteY3" fmla="*/ 2677264 h 5114488"/>
              <a:gd name="connsiteX4" fmla="*/ 10399170 w 10717771"/>
              <a:gd name="connsiteY4" fmla="*/ 4625333 h 5114488"/>
              <a:gd name="connsiteX5" fmla="*/ 6383761 w 10717771"/>
              <a:gd name="connsiteY5" fmla="*/ 5009646 h 5114488"/>
              <a:gd name="connsiteX6" fmla="*/ 5270579 w 10717771"/>
              <a:gd name="connsiteY6" fmla="*/ 3074829 h 5114488"/>
              <a:gd name="connsiteX7" fmla="*/ 566057 w 10717771"/>
              <a:gd name="connsiteY7" fmla="*/ 2544743 h 5114488"/>
              <a:gd name="connsiteX8" fmla="*/ 75726 w 10717771"/>
              <a:gd name="connsiteY8" fmla="*/ 649680 h 5114488"/>
              <a:gd name="connsiteX9" fmla="*/ 486544 w 10717771"/>
              <a:gd name="connsiteY9" fmla="*/ 212359 h 5114488"/>
              <a:gd name="connsiteX0" fmla="*/ 486544 w 10717771"/>
              <a:gd name="connsiteY0" fmla="*/ 212359 h 5114488"/>
              <a:gd name="connsiteX1" fmla="*/ 5045292 w 10717771"/>
              <a:gd name="connsiteY1" fmla="*/ 172603 h 5114488"/>
              <a:gd name="connsiteX2" fmla="*/ 6436769 w 10717771"/>
              <a:gd name="connsiteY2" fmla="*/ 2001404 h 5114488"/>
              <a:gd name="connsiteX3" fmla="*/ 10014857 w 10717771"/>
              <a:gd name="connsiteY3" fmla="*/ 2677264 h 5114488"/>
              <a:gd name="connsiteX4" fmla="*/ 10399170 w 10717771"/>
              <a:gd name="connsiteY4" fmla="*/ 4625333 h 5114488"/>
              <a:gd name="connsiteX5" fmla="*/ 6383761 w 10717771"/>
              <a:gd name="connsiteY5" fmla="*/ 5009646 h 5114488"/>
              <a:gd name="connsiteX6" fmla="*/ 5270579 w 10717771"/>
              <a:gd name="connsiteY6" fmla="*/ 3074829 h 5114488"/>
              <a:gd name="connsiteX7" fmla="*/ 566057 w 10717771"/>
              <a:gd name="connsiteY7" fmla="*/ 2544743 h 5114488"/>
              <a:gd name="connsiteX8" fmla="*/ 75726 w 10717771"/>
              <a:gd name="connsiteY8" fmla="*/ 649680 h 5114488"/>
              <a:gd name="connsiteX9" fmla="*/ 486544 w 10717771"/>
              <a:gd name="connsiteY9" fmla="*/ 212359 h 5114488"/>
              <a:gd name="connsiteX0" fmla="*/ 486544 w 10709958"/>
              <a:gd name="connsiteY0" fmla="*/ 200189 h 5102318"/>
              <a:gd name="connsiteX1" fmla="*/ 5045292 w 10709958"/>
              <a:gd name="connsiteY1" fmla="*/ 160433 h 5102318"/>
              <a:gd name="connsiteX2" fmla="*/ 6622300 w 10709958"/>
              <a:gd name="connsiteY2" fmla="*/ 1816956 h 5102318"/>
              <a:gd name="connsiteX3" fmla="*/ 10014857 w 10709958"/>
              <a:gd name="connsiteY3" fmla="*/ 2665094 h 5102318"/>
              <a:gd name="connsiteX4" fmla="*/ 10399170 w 10709958"/>
              <a:gd name="connsiteY4" fmla="*/ 4613163 h 5102318"/>
              <a:gd name="connsiteX5" fmla="*/ 6383761 w 10709958"/>
              <a:gd name="connsiteY5" fmla="*/ 4997476 h 5102318"/>
              <a:gd name="connsiteX6" fmla="*/ 5270579 w 10709958"/>
              <a:gd name="connsiteY6" fmla="*/ 3062659 h 5102318"/>
              <a:gd name="connsiteX7" fmla="*/ 566057 w 10709958"/>
              <a:gd name="connsiteY7" fmla="*/ 2532573 h 5102318"/>
              <a:gd name="connsiteX8" fmla="*/ 75726 w 10709958"/>
              <a:gd name="connsiteY8" fmla="*/ 637510 h 5102318"/>
              <a:gd name="connsiteX9" fmla="*/ 486544 w 10709958"/>
              <a:gd name="connsiteY9" fmla="*/ 200189 h 5102318"/>
              <a:gd name="connsiteX0" fmla="*/ 486544 w 10709958"/>
              <a:gd name="connsiteY0" fmla="*/ 200189 h 5102318"/>
              <a:gd name="connsiteX1" fmla="*/ 5045292 w 10709958"/>
              <a:gd name="connsiteY1" fmla="*/ 160433 h 5102318"/>
              <a:gd name="connsiteX2" fmla="*/ 6622300 w 10709958"/>
              <a:gd name="connsiteY2" fmla="*/ 1816956 h 5102318"/>
              <a:gd name="connsiteX3" fmla="*/ 10014857 w 10709958"/>
              <a:gd name="connsiteY3" fmla="*/ 2665094 h 5102318"/>
              <a:gd name="connsiteX4" fmla="*/ 10399170 w 10709958"/>
              <a:gd name="connsiteY4" fmla="*/ 4613163 h 5102318"/>
              <a:gd name="connsiteX5" fmla="*/ 6383761 w 10709958"/>
              <a:gd name="connsiteY5" fmla="*/ 4997476 h 5102318"/>
              <a:gd name="connsiteX6" fmla="*/ 5270579 w 10709958"/>
              <a:gd name="connsiteY6" fmla="*/ 3062659 h 5102318"/>
              <a:gd name="connsiteX7" fmla="*/ 566057 w 10709958"/>
              <a:gd name="connsiteY7" fmla="*/ 2532573 h 5102318"/>
              <a:gd name="connsiteX8" fmla="*/ 75726 w 10709958"/>
              <a:gd name="connsiteY8" fmla="*/ 637510 h 5102318"/>
              <a:gd name="connsiteX9" fmla="*/ 486544 w 10709958"/>
              <a:gd name="connsiteY9" fmla="*/ 200189 h 5102318"/>
              <a:gd name="connsiteX0" fmla="*/ 486544 w 10709958"/>
              <a:gd name="connsiteY0" fmla="*/ 200189 h 5095585"/>
              <a:gd name="connsiteX1" fmla="*/ 5045292 w 10709958"/>
              <a:gd name="connsiteY1" fmla="*/ 160433 h 5095585"/>
              <a:gd name="connsiteX2" fmla="*/ 6622300 w 10709958"/>
              <a:gd name="connsiteY2" fmla="*/ 1816956 h 5095585"/>
              <a:gd name="connsiteX3" fmla="*/ 10014857 w 10709958"/>
              <a:gd name="connsiteY3" fmla="*/ 2665094 h 5095585"/>
              <a:gd name="connsiteX4" fmla="*/ 10399170 w 10709958"/>
              <a:gd name="connsiteY4" fmla="*/ 4613163 h 5095585"/>
              <a:gd name="connsiteX5" fmla="*/ 6383761 w 10709958"/>
              <a:gd name="connsiteY5" fmla="*/ 4997476 h 5095585"/>
              <a:gd name="connsiteX6" fmla="*/ 5270579 w 10709958"/>
              <a:gd name="connsiteY6" fmla="*/ 3155424 h 5095585"/>
              <a:gd name="connsiteX7" fmla="*/ 566057 w 10709958"/>
              <a:gd name="connsiteY7" fmla="*/ 2532573 h 5095585"/>
              <a:gd name="connsiteX8" fmla="*/ 75726 w 10709958"/>
              <a:gd name="connsiteY8" fmla="*/ 637510 h 5095585"/>
              <a:gd name="connsiteX9" fmla="*/ 486544 w 10709958"/>
              <a:gd name="connsiteY9" fmla="*/ 200189 h 5095585"/>
              <a:gd name="connsiteX0" fmla="*/ 486544 w 10709958"/>
              <a:gd name="connsiteY0" fmla="*/ 200189 h 5095585"/>
              <a:gd name="connsiteX1" fmla="*/ 5045292 w 10709958"/>
              <a:gd name="connsiteY1" fmla="*/ 160433 h 5095585"/>
              <a:gd name="connsiteX2" fmla="*/ 6622300 w 10709958"/>
              <a:gd name="connsiteY2" fmla="*/ 1816956 h 5095585"/>
              <a:gd name="connsiteX3" fmla="*/ 10014857 w 10709958"/>
              <a:gd name="connsiteY3" fmla="*/ 2665094 h 5095585"/>
              <a:gd name="connsiteX4" fmla="*/ 10399170 w 10709958"/>
              <a:gd name="connsiteY4" fmla="*/ 4613163 h 5095585"/>
              <a:gd name="connsiteX5" fmla="*/ 6383761 w 10709958"/>
              <a:gd name="connsiteY5" fmla="*/ 4997476 h 5095585"/>
              <a:gd name="connsiteX6" fmla="*/ 5270579 w 10709958"/>
              <a:gd name="connsiteY6" fmla="*/ 3155424 h 5095585"/>
              <a:gd name="connsiteX7" fmla="*/ 566057 w 10709958"/>
              <a:gd name="connsiteY7" fmla="*/ 2532573 h 5095585"/>
              <a:gd name="connsiteX8" fmla="*/ 75726 w 10709958"/>
              <a:gd name="connsiteY8" fmla="*/ 637510 h 5095585"/>
              <a:gd name="connsiteX9" fmla="*/ 486544 w 10709958"/>
              <a:gd name="connsiteY9" fmla="*/ 200189 h 5095585"/>
              <a:gd name="connsiteX0" fmla="*/ 486544 w 10703120"/>
              <a:gd name="connsiteY0" fmla="*/ 200189 h 4841114"/>
              <a:gd name="connsiteX1" fmla="*/ 5045292 w 10703120"/>
              <a:gd name="connsiteY1" fmla="*/ 160433 h 4841114"/>
              <a:gd name="connsiteX2" fmla="*/ 6622300 w 10703120"/>
              <a:gd name="connsiteY2" fmla="*/ 1816956 h 4841114"/>
              <a:gd name="connsiteX3" fmla="*/ 10014857 w 10703120"/>
              <a:gd name="connsiteY3" fmla="*/ 2665094 h 4841114"/>
              <a:gd name="connsiteX4" fmla="*/ 10399170 w 10703120"/>
              <a:gd name="connsiteY4" fmla="*/ 4613163 h 4841114"/>
              <a:gd name="connsiteX5" fmla="*/ 6476526 w 10703120"/>
              <a:gd name="connsiteY5" fmla="*/ 4639667 h 4841114"/>
              <a:gd name="connsiteX6" fmla="*/ 5270579 w 10703120"/>
              <a:gd name="connsiteY6" fmla="*/ 3155424 h 4841114"/>
              <a:gd name="connsiteX7" fmla="*/ 566057 w 10703120"/>
              <a:gd name="connsiteY7" fmla="*/ 2532573 h 4841114"/>
              <a:gd name="connsiteX8" fmla="*/ 75726 w 10703120"/>
              <a:gd name="connsiteY8" fmla="*/ 637510 h 4841114"/>
              <a:gd name="connsiteX9" fmla="*/ 486544 w 10703120"/>
              <a:gd name="connsiteY9" fmla="*/ 200189 h 4841114"/>
              <a:gd name="connsiteX0" fmla="*/ 486544 w 10703120"/>
              <a:gd name="connsiteY0" fmla="*/ 112828 h 4753753"/>
              <a:gd name="connsiteX1" fmla="*/ 5071796 w 10703120"/>
              <a:gd name="connsiteY1" fmla="*/ 258603 h 4753753"/>
              <a:gd name="connsiteX2" fmla="*/ 6622300 w 10703120"/>
              <a:gd name="connsiteY2" fmla="*/ 1729595 h 4753753"/>
              <a:gd name="connsiteX3" fmla="*/ 10014857 w 10703120"/>
              <a:gd name="connsiteY3" fmla="*/ 2577733 h 4753753"/>
              <a:gd name="connsiteX4" fmla="*/ 10399170 w 10703120"/>
              <a:gd name="connsiteY4" fmla="*/ 4525802 h 4753753"/>
              <a:gd name="connsiteX5" fmla="*/ 6476526 w 10703120"/>
              <a:gd name="connsiteY5" fmla="*/ 4552306 h 4753753"/>
              <a:gd name="connsiteX6" fmla="*/ 5270579 w 10703120"/>
              <a:gd name="connsiteY6" fmla="*/ 3068063 h 4753753"/>
              <a:gd name="connsiteX7" fmla="*/ 566057 w 10703120"/>
              <a:gd name="connsiteY7" fmla="*/ 2445212 h 4753753"/>
              <a:gd name="connsiteX8" fmla="*/ 75726 w 10703120"/>
              <a:gd name="connsiteY8" fmla="*/ 550149 h 4753753"/>
              <a:gd name="connsiteX9" fmla="*/ 486544 w 10703120"/>
              <a:gd name="connsiteY9" fmla="*/ 112828 h 4753753"/>
              <a:gd name="connsiteX0" fmla="*/ 486544 w 10703120"/>
              <a:gd name="connsiteY0" fmla="*/ 62742 h 4703667"/>
              <a:gd name="connsiteX1" fmla="*/ 5071796 w 10703120"/>
              <a:gd name="connsiteY1" fmla="*/ 208517 h 4703667"/>
              <a:gd name="connsiteX2" fmla="*/ 6622300 w 10703120"/>
              <a:gd name="connsiteY2" fmla="*/ 1679509 h 4703667"/>
              <a:gd name="connsiteX3" fmla="*/ 10014857 w 10703120"/>
              <a:gd name="connsiteY3" fmla="*/ 2527647 h 4703667"/>
              <a:gd name="connsiteX4" fmla="*/ 10399170 w 10703120"/>
              <a:gd name="connsiteY4" fmla="*/ 4475716 h 4703667"/>
              <a:gd name="connsiteX5" fmla="*/ 6476526 w 10703120"/>
              <a:gd name="connsiteY5" fmla="*/ 4502220 h 4703667"/>
              <a:gd name="connsiteX6" fmla="*/ 5270579 w 10703120"/>
              <a:gd name="connsiteY6" fmla="*/ 3017977 h 4703667"/>
              <a:gd name="connsiteX7" fmla="*/ 566057 w 10703120"/>
              <a:gd name="connsiteY7" fmla="*/ 2395126 h 4703667"/>
              <a:gd name="connsiteX8" fmla="*/ 75726 w 10703120"/>
              <a:gd name="connsiteY8" fmla="*/ 500063 h 4703667"/>
              <a:gd name="connsiteX9" fmla="*/ 486544 w 10703120"/>
              <a:gd name="connsiteY9" fmla="*/ 62742 h 4703667"/>
              <a:gd name="connsiteX0" fmla="*/ 486544 w 10703120"/>
              <a:gd name="connsiteY0" fmla="*/ 89272 h 4730197"/>
              <a:gd name="connsiteX1" fmla="*/ 5071796 w 10703120"/>
              <a:gd name="connsiteY1" fmla="*/ 235047 h 4730197"/>
              <a:gd name="connsiteX2" fmla="*/ 6622300 w 10703120"/>
              <a:gd name="connsiteY2" fmla="*/ 1706039 h 4730197"/>
              <a:gd name="connsiteX3" fmla="*/ 10014857 w 10703120"/>
              <a:gd name="connsiteY3" fmla="*/ 2554177 h 4730197"/>
              <a:gd name="connsiteX4" fmla="*/ 10399170 w 10703120"/>
              <a:gd name="connsiteY4" fmla="*/ 4502246 h 4730197"/>
              <a:gd name="connsiteX5" fmla="*/ 6476526 w 10703120"/>
              <a:gd name="connsiteY5" fmla="*/ 4528750 h 4730197"/>
              <a:gd name="connsiteX6" fmla="*/ 5270579 w 10703120"/>
              <a:gd name="connsiteY6" fmla="*/ 3044507 h 4730197"/>
              <a:gd name="connsiteX7" fmla="*/ 566057 w 10703120"/>
              <a:gd name="connsiteY7" fmla="*/ 2421656 h 4730197"/>
              <a:gd name="connsiteX8" fmla="*/ 75726 w 10703120"/>
              <a:gd name="connsiteY8" fmla="*/ 526593 h 4730197"/>
              <a:gd name="connsiteX9" fmla="*/ 486544 w 10703120"/>
              <a:gd name="connsiteY9" fmla="*/ 89272 h 4730197"/>
              <a:gd name="connsiteX0" fmla="*/ 486544 w 10703120"/>
              <a:gd name="connsiteY0" fmla="*/ 38881 h 4679806"/>
              <a:gd name="connsiteX1" fmla="*/ 5071796 w 10703120"/>
              <a:gd name="connsiteY1" fmla="*/ 184656 h 4679806"/>
              <a:gd name="connsiteX2" fmla="*/ 6622300 w 10703120"/>
              <a:gd name="connsiteY2" fmla="*/ 1655648 h 4679806"/>
              <a:gd name="connsiteX3" fmla="*/ 10014857 w 10703120"/>
              <a:gd name="connsiteY3" fmla="*/ 2503786 h 4679806"/>
              <a:gd name="connsiteX4" fmla="*/ 10399170 w 10703120"/>
              <a:gd name="connsiteY4" fmla="*/ 4451855 h 4679806"/>
              <a:gd name="connsiteX5" fmla="*/ 6476526 w 10703120"/>
              <a:gd name="connsiteY5" fmla="*/ 4478359 h 4679806"/>
              <a:gd name="connsiteX6" fmla="*/ 5270579 w 10703120"/>
              <a:gd name="connsiteY6" fmla="*/ 2994116 h 4679806"/>
              <a:gd name="connsiteX7" fmla="*/ 566057 w 10703120"/>
              <a:gd name="connsiteY7" fmla="*/ 2371265 h 4679806"/>
              <a:gd name="connsiteX8" fmla="*/ 75726 w 10703120"/>
              <a:gd name="connsiteY8" fmla="*/ 476202 h 4679806"/>
              <a:gd name="connsiteX9" fmla="*/ 486544 w 10703120"/>
              <a:gd name="connsiteY9" fmla="*/ 38881 h 4679806"/>
              <a:gd name="connsiteX0" fmla="*/ 444161 w 10700493"/>
              <a:gd name="connsiteY0" fmla="*/ 29705 h 4697135"/>
              <a:gd name="connsiteX1" fmla="*/ 5069169 w 10700493"/>
              <a:gd name="connsiteY1" fmla="*/ 201985 h 4697135"/>
              <a:gd name="connsiteX2" fmla="*/ 6619673 w 10700493"/>
              <a:gd name="connsiteY2" fmla="*/ 1672977 h 4697135"/>
              <a:gd name="connsiteX3" fmla="*/ 10012230 w 10700493"/>
              <a:gd name="connsiteY3" fmla="*/ 2521115 h 4697135"/>
              <a:gd name="connsiteX4" fmla="*/ 10396543 w 10700493"/>
              <a:gd name="connsiteY4" fmla="*/ 4469184 h 4697135"/>
              <a:gd name="connsiteX5" fmla="*/ 6473899 w 10700493"/>
              <a:gd name="connsiteY5" fmla="*/ 4495688 h 4697135"/>
              <a:gd name="connsiteX6" fmla="*/ 5267952 w 10700493"/>
              <a:gd name="connsiteY6" fmla="*/ 3011445 h 4697135"/>
              <a:gd name="connsiteX7" fmla="*/ 563430 w 10700493"/>
              <a:gd name="connsiteY7" fmla="*/ 2388594 h 4697135"/>
              <a:gd name="connsiteX8" fmla="*/ 73099 w 10700493"/>
              <a:gd name="connsiteY8" fmla="*/ 493531 h 4697135"/>
              <a:gd name="connsiteX9" fmla="*/ 444161 w 10700493"/>
              <a:gd name="connsiteY9" fmla="*/ 29705 h 4697135"/>
              <a:gd name="connsiteX0" fmla="*/ 504056 w 10760388"/>
              <a:gd name="connsiteY0" fmla="*/ 64743 h 4732173"/>
              <a:gd name="connsiteX1" fmla="*/ 5102559 w 10760388"/>
              <a:gd name="connsiteY1" fmla="*/ 184014 h 4732173"/>
              <a:gd name="connsiteX2" fmla="*/ 6679568 w 10760388"/>
              <a:gd name="connsiteY2" fmla="*/ 1708015 h 4732173"/>
              <a:gd name="connsiteX3" fmla="*/ 10072125 w 10760388"/>
              <a:gd name="connsiteY3" fmla="*/ 2556153 h 4732173"/>
              <a:gd name="connsiteX4" fmla="*/ 10456438 w 10760388"/>
              <a:gd name="connsiteY4" fmla="*/ 4504222 h 4732173"/>
              <a:gd name="connsiteX5" fmla="*/ 6533794 w 10760388"/>
              <a:gd name="connsiteY5" fmla="*/ 4530726 h 4732173"/>
              <a:gd name="connsiteX6" fmla="*/ 5327847 w 10760388"/>
              <a:gd name="connsiteY6" fmla="*/ 3046483 h 4732173"/>
              <a:gd name="connsiteX7" fmla="*/ 623325 w 10760388"/>
              <a:gd name="connsiteY7" fmla="*/ 2423632 h 4732173"/>
              <a:gd name="connsiteX8" fmla="*/ 132994 w 10760388"/>
              <a:gd name="connsiteY8" fmla="*/ 528569 h 4732173"/>
              <a:gd name="connsiteX9" fmla="*/ 504056 w 10760388"/>
              <a:gd name="connsiteY9" fmla="*/ 64743 h 4732173"/>
              <a:gd name="connsiteX0" fmla="*/ 504056 w 10760388"/>
              <a:gd name="connsiteY0" fmla="*/ 13560 h 4680990"/>
              <a:gd name="connsiteX1" fmla="*/ 5102559 w 10760388"/>
              <a:gd name="connsiteY1" fmla="*/ 132831 h 4680990"/>
              <a:gd name="connsiteX2" fmla="*/ 6679568 w 10760388"/>
              <a:gd name="connsiteY2" fmla="*/ 1656832 h 4680990"/>
              <a:gd name="connsiteX3" fmla="*/ 10072125 w 10760388"/>
              <a:gd name="connsiteY3" fmla="*/ 2504970 h 4680990"/>
              <a:gd name="connsiteX4" fmla="*/ 10456438 w 10760388"/>
              <a:gd name="connsiteY4" fmla="*/ 4453039 h 4680990"/>
              <a:gd name="connsiteX5" fmla="*/ 6533794 w 10760388"/>
              <a:gd name="connsiteY5" fmla="*/ 4479543 h 4680990"/>
              <a:gd name="connsiteX6" fmla="*/ 5327847 w 10760388"/>
              <a:gd name="connsiteY6" fmla="*/ 2995300 h 4680990"/>
              <a:gd name="connsiteX7" fmla="*/ 623325 w 10760388"/>
              <a:gd name="connsiteY7" fmla="*/ 2372449 h 4680990"/>
              <a:gd name="connsiteX8" fmla="*/ 132994 w 10760388"/>
              <a:gd name="connsiteY8" fmla="*/ 477386 h 4680990"/>
              <a:gd name="connsiteX9" fmla="*/ 504056 w 10760388"/>
              <a:gd name="connsiteY9" fmla="*/ 13560 h 4680990"/>
              <a:gd name="connsiteX0" fmla="*/ 504056 w 10760388"/>
              <a:gd name="connsiteY0" fmla="*/ 49944 h 4717374"/>
              <a:gd name="connsiteX1" fmla="*/ 5102559 w 10760388"/>
              <a:gd name="connsiteY1" fmla="*/ 36693 h 4717374"/>
              <a:gd name="connsiteX2" fmla="*/ 6679568 w 10760388"/>
              <a:gd name="connsiteY2" fmla="*/ 1693216 h 4717374"/>
              <a:gd name="connsiteX3" fmla="*/ 10072125 w 10760388"/>
              <a:gd name="connsiteY3" fmla="*/ 2541354 h 4717374"/>
              <a:gd name="connsiteX4" fmla="*/ 10456438 w 10760388"/>
              <a:gd name="connsiteY4" fmla="*/ 4489423 h 4717374"/>
              <a:gd name="connsiteX5" fmla="*/ 6533794 w 10760388"/>
              <a:gd name="connsiteY5" fmla="*/ 4515927 h 4717374"/>
              <a:gd name="connsiteX6" fmla="*/ 5327847 w 10760388"/>
              <a:gd name="connsiteY6" fmla="*/ 3031684 h 4717374"/>
              <a:gd name="connsiteX7" fmla="*/ 623325 w 10760388"/>
              <a:gd name="connsiteY7" fmla="*/ 2408833 h 4717374"/>
              <a:gd name="connsiteX8" fmla="*/ 132994 w 10760388"/>
              <a:gd name="connsiteY8" fmla="*/ 513770 h 4717374"/>
              <a:gd name="connsiteX9" fmla="*/ 504056 w 10760388"/>
              <a:gd name="connsiteY9" fmla="*/ 49944 h 4717374"/>
              <a:gd name="connsiteX0" fmla="*/ 504056 w 10760388"/>
              <a:gd name="connsiteY0" fmla="*/ 41561 h 4708991"/>
              <a:gd name="connsiteX1" fmla="*/ 5102559 w 10760388"/>
              <a:gd name="connsiteY1" fmla="*/ 28310 h 4708991"/>
              <a:gd name="connsiteX2" fmla="*/ 6679568 w 10760388"/>
              <a:gd name="connsiteY2" fmla="*/ 1684833 h 4708991"/>
              <a:gd name="connsiteX3" fmla="*/ 10072125 w 10760388"/>
              <a:gd name="connsiteY3" fmla="*/ 2532971 h 4708991"/>
              <a:gd name="connsiteX4" fmla="*/ 10456438 w 10760388"/>
              <a:gd name="connsiteY4" fmla="*/ 4481040 h 4708991"/>
              <a:gd name="connsiteX5" fmla="*/ 6533794 w 10760388"/>
              <a:gd name="connsiteY5" fmla="*/ 4507544 h 4708991"/>
              <a:gd name="connsiteX6" fmla="*/ 5327847 w 10760388"/>
              <a:gd name="connsiteY6" fmla="*/ 3023301 h 4708991"/>
              <a:gd name="connsiteX7" fmla="*/ 623325 w 10760388"/>
              <a:gd name="connsiteY7" fmla="*/ 2400450 h 4708991"/>
              <a:gd name="connsiteX8" fmla="*/ 132994 w 10760388"/>
              <a:gd name="connsiteY8" fmla="*/ 505387 h 4708991"/>
              <a:gd name="connsiteX9" fmla="*/ 504056 w 10760388"/>
              <a:gd name="connsiteY9" fmla="*/ 41561 h 4708991"/>
              <a:gd name="connsiteX0" fmla="*/ 444161 w 10700493"/>
              <a:gd name="connsiteY0" fmla="*/ 16808 h 4684238"/>
              <a:gd name="connsiteX1" fmla="*/ 5042664 w 10700493"/>
              <a:gd name="connsiteY1" fmla="*/ 3557 h 4684238"/>
              <a:gd name="connsiteX2" fmla="*/ 6619673 w 10700493"/>
              <a:gd name="connsiteY2" fmla="*/ 1660080 h 4684238"/>
              <a:gd name="connsiteX3" fmla="*/ 10012230 w 10700493"/>
              <a:gd name="connsiteY3" fmla="*/ 2508218 h 4684238"/>
              <a:gd name="connsiteX4" fmla="*/ 10396543 w 10700493"/>
              <a:gd name="connsiteY4" fmla="*/ 4456287 h 4684238"/>
              <a:gd name="connsiteX5" fmla="*/ 6473899 w 10700493"/>
              <a:gd name="connsiteY5" fmla="*/ 4482791 h 4684238"/>
              <a:gd name="connsiteX6" fmla="*/ 5267952 w 10700493"/>
              <a:gd name="connsiteY6" fmla="*/ 2998548 h 4684238"/>
              <a:gd name="connsiteX7" fmla="*/ 563430 w 10700493"/>
              <a:gd name="connsiteY7" fmla="*/ 2375697 h 4684238"/>
              <a:gd name="connsiteX8" fmla="*/ 73099 w 10700493"/>
              <a:gd name="connsiteY8" fmla="*/ 480634 h 4684238"/>
              <a:gd name="connsiteX9" fmla="*/ 444161 w 10700493"/>
              <a:gd name="connsiteY9" fmla="*/ 16808 h 4684238"/>
              <a:gd name="connsiteX0" fmla="*/ 565081 w 10821413"/>
              <a:gd name="connsiteY0" fmla="*/ 38698 h 4706128"/>
              <a:gd name="connsiteX1" fmla="*/ 5163584 w 10821413"/>
              <a:gd name="connsiteY1" fmla="*/ 25447 h 4706128"/>
              <a:gd name="connsiteX2" fmla="*/ 6740593 w 10821413"/>
              <a:gd name="connsiteY2" fmla="*/ 1681970 h 4706128"/>
              <a:gd name="connsiteX3" fmla="*/ 10133150 w 10821413"/>
              <a:gd name="connsiteY3" fmla="*/ 2530108 h 4706128"/>
              <a:gd name="connsiteX4" fmla="*/ 10517463 w 10821413"/>
              <a:gd name="connsiteY4" fmla="*/ 4478177 h 4706128"/>
              <a:gd name="connsiteX5" fmla="*/ 6594819 w 10821413"/>
              <a:gd name="connsiteY5" fmla="*/ 4504681 h 4706128"/>
              <a:gd name="connsiteX6" fmla="*/ 5388872 w 10821413"/>
              <a:gd name="connsiteY6" fmla="*/ 3020438 h 4706128"/>
              <a:gd name="connsiteX7" fmla="*/ 684350 w 10821413"/>
              <a:gd name="connsiteY7" fmla="*/ 2397587 h 4706128"/>
              <a:gd name="connsiteX8" fmla="*/ 88001 w 10821413"/>
              <a:gd name="connsiteY8" fmla="*/ 462768 h 4706128"/>
              <a:gd name="connsiteX9" fmla="*/ 565081 w 10821413"/>
              <a:gd name="connsiteY9" fmla="*/ 38698 h 4706128"/>
              <a:gd name="connsiteX0" fmla="*/ 563866 w 10820198"/>
              <a:gd name="connsiteY0" fmla="*/ 38698 h 4706128"/>
              <a:gd name="connsiteX1" fmla="*/ 5162369 w 10820198"/>
              <a:gd name="connsiteY1" fmla="*/ 25447 h 4706128"/>
              <a:gd name="connsiteX2" fmla="*/ 6739378 w 10820198"/>
              <a:gd name="connsiteY2" fmla="*/ 1681970 h 4706128"/>
              <a:gd name="connsiteX3" fmla="*/ 10131935 w 10820198"/>
              <a:gd name="connsiteY3" fmla="*/ 2530108 h 4706128"/>
              <a:gd name="connsiteX4" fmla="*/ 10516248 w 10820198"/>
              <a:gd name="connsiteY4" fmla="*/ 4478177 h 4706128"/>
              <a:gd name="connsiteX5" fmla="*/ 6593604 w 10820198"/>
              <a:gd name="connsiteY5" fmla="*/ 4504681 h 4706128"/>
              <a:gd name="connsiteX6" fmla="*/ 5387657 w 10820198"/>
              <a:gd name="connsiteY6" fmla="*/ 3020438 h 4706128"/>
              <a:gd name="connsiteX7" fmla="*/ 683135 w 10820198"/>
              <a:gd name="connsiteY7" fmla="*/ 2397587 h 4706128"/>
              <a:gd name="connsiteX8" fmla="*/ 86786 w 10820198"/>
              <a:gd name="connsiteY8" fmla="*/ 462768 h 4706128"/>
              <a:gd name="connsiteX9" fmla="*/ 563866 w 10820198"/>
              <a:gd name="connsiteY9" fmla="*/ 38698 h 4706128"/>
              <a:gd name="connsiteX0" fmla="*/ 537474 w 10793806"/>
              <a:gd name="connsiteY0" fmla="*/ 38698 h 4706128"/>
              <a:gd name="connsiteX1" fmla="*/ 5135977 w 10793806"/>
              <a:gd name="connsiteY1" fmla="*/ 25447 h 4706128"/>
              <a:gd name="connsiteX2" fmla="*/ 6712986 w 10793806"/>
              <a:gd name="connsiteY2" fmla="*/ 1681970 h 4706128"/>
              <a:gd name="connsiteX3" fmla="*/ 10105543 w 10793806"/>
              <a:gd name="connsiteY3" fmla="*/ 2530108 h 4706128"/>
              <a:gd name="connsiteX4" fmla="*/ 10489856 w 10793806"/>
              <a:gd name="connsiteY4" fmla="*/ 4478177 h 4706128"/>
              <a:gd name="connsiteX5" fmla="*/ 6567212 w 10793806"/>
              <a:gd name="connsiteY5" fmla="*/ 4504681 h 4706128"/>
              <a:gd name="connsiteX6" fmla="*/ 5361265 w 10793806"/>
              <a:gd name="connsiteY6" fmla="*/ 3020438 h 4706128"/>
              <a:gd name="connsiteX7" fmla="*/ 656743 w 10793806"/>
              <a:gd name="connsiteY7" fmla="*/ 2397587 h 4706128"/>
              <a:gd name="connsiteX8" fmla="*/ 60394 w 10793806"/>
              <a:gd name="connsiteY8" fmla="*/ 462768 h 4706128"/>
              <a:gd name="connsiteX9" fmla="*/ 537474 w 10793806"/>
              <a:gd name="connsiteY9" fmla="*/ 38698 h 4706128"/>
              <a:gd name="connsiteX0" fmla="*/ 554743 w 10811075"/>
              <a:gd name="connsiteY0" fmla="*/ 38698 h 4706128"/>
              <a:gd name="connsiteX1" fmla="*/ 5153246 w 10811075"/>
              <a:gd name="connsiteY1" fmla="*/ 25447 h 4706128"/>
              <a:gd name="connsiteX2" fmla="*/ 6730255 w 10811075"/>
              <a:gd name="connsiteY2" fmla="*/ 1681970 h 4706128"/>
              <a:gd name="connsiteX3" fmla="*/ 10122812 w 10811075"/>
              <a:gd name="connsiteY3" fmla="*/ 2530108 h 4706128"/>
              <a:gd name="connsiteX4" fmla="*/ 10507125 w 10811075"/>
              <a:gd name="connsiteY4" fmla="*/ 4478177 h 4706128"/>
              <a:gd name="connsiteX5" fmla="*/ 6584481 w 10811075"/>
              <a:gd name="connsiteY5" fmla="*/ 4504681 h 4706128"/>
              <a:gd name="connsiteX6" fmla="*/ 5378534 w 10811075"/>
              <a:gd name="connsiteY6" fmla="*/ 3020438 h 4706128"/>
              <a:gd name="connsiteX7" fmla="*/ 674012 w 10811075"/>
              <a:gd name="connsiteY7" fmla="*/ 2397587 h 4706128"/>
              <a:gd name="connsiteX8" fmla="*/ 77663 w 10811075"/>
              <a:gd name="connsiteY8" fmla="*/ 462768 h 4706128"/>
              <a:gd name="connsiteX9" fmla="*/ 554743 w 10811075"/>
              <a:gd name="connsiteY9" fmla="*/ 38698 h 4706128"/>
              <a:gd name="connsiteX0" fmla="*/ 553281 w 10809613"/>
              <a:gd name="connsiteY0" fmla="*/ 38698 h 4706128"/>
              <a:gd name="connsiteX1" fmla="*/ 5151784 w 10809613"/>
              <a:gd name="connsiteY1" fmla="*/ 25447 h 4706128"/>
              <a:gd name="connsiteX2" fmla="*/ 6728793 w 10809613"/>
              <a:gd name="connsiteY2" fmla="*/ 1681970 h 4706128"/>
              <a:gd name="connsiteX3" fmla="*/ 10121350 w 10809613"/>
              <a:gd name="connsiteY3" fmla="*/ 2530108 h 4706128"/>
              <a:gd name="connsiteX4" fmla="*/ 10505663 w 10809613"/>
              <a:gd name="connsiteY4" fmla="*/ 4478177 h 4706128"/>
              <a:gd name="connsiteX5" fmla="*/ 6583019 w 10809613"/>
              <a:gd name="connsiteY5" fmla="*/ 4504681 h 4706128"/>
              <a:gd name="connsiteX6" fmla="*/ 5377072 w 10809613"/>
              <a:gd name="connsiteY6" fmla="*/ 3020438 h 4706128"/>
              <a:gd name="connsiteX7" fmla="*/ 672550 w 10809613"/>
              <a:gd name="connsiteY7" fmla="*/ 2397587 h 4706128"/>
              <a:gd name="connsiteX8" fmla="*/ 76201 w 10809613"/>
              <a:gd name="connsiteY8" fmla="*/ 462768 h 4706128"/>
              <a:gd name="connsiteX9" fmla="*/ 553281 w 10809613"/>
              <a:gd name="connsiteY9" fmla="*/ 38698 h 4706128"/>
              <a:gd name="connsiteX0" fmla="*/ 525831 w 10782163"/>
              <a:gd name="connsiteY0" fmla="*/ 15911 h 4683341"/>
              <a:gd name="connsiteX1" fmla="*/ 5124334 w 10782163"/>
              <a:gd name="connsiteY1" fmla="*/ 2660 h 4683341"/>
              <a:gd name="connsiteX2" fmla="*/ 6701343 w 10782163"/>
              <a:gd name="connsiteY2" fmla="*/ 1659183 h 4683341"/>
              <a:gd name="connsiteX3" fmla="*/ 10093900 w 10782163"/>
              <a:gd name="connsiteY3" fmla="*/ 2507321 h 4683341"/>
              <a:gd name="connsiteX4" fmla="*/ 10478213 w 10782163"/>
              <a:gd name="connsiteY4" fmla="*/ 4455390 h 4683341"/>
              <a:gd name="connsiteX5" fmla="*/ 6555569 w 10782163"/>
              <a:gd name="connsiteY5" fmla="*/ 4481894 h 4683341"/>
              <a:gd name="connsiteX6" fmla="*/ 5349622 w 10782163"/>
              <a:gd name="connsiteY6" fmla="*/ 2997651 h 4683341"/>
              <a:gd name="connsiteX7" fmla="*/ 645100 w 10782163"/>
              <a:gd name="connsiteY7" fmla="*/ 2374800 h 4683341"/>
              <a:gd name="connsiteX8" fmla="*/ 48751 w 10782163"/>
              <a:gd name="connsiteY8" fmla="*/ 439981 h 4683341"/>
              <a:gd name="connsiteX9" fmla="*/ 525831 w 10782163"/>
              <a:gd name="connsiteY9" fmla="*/ 15911 h 4683341"/>
              <a:gd name="connsiteX0" fmla="*/ 513024 w 10769356"/>
              <a:gd name="connsiteY0" fmla="*/ 15911 h 4683341"/>
              <a:gd name="connsiteX1" fmla="*/ 5111527 w 10769356"/>
              <a:gd name="connsiteY1" fmla="*/ 2660 h 4683341"/>
              <a:gd name="connsiteX2" fmla="*/ 6688536 w 10769356"/>
              <a:gd name="connsiteY2" fmla="*/ 1659183 h 4683341"/>
              <a:gd name="connsiteX3" fmla="*/ 10081093 w 10769356"/>
              <a:gd name="connsiteY3" fmla="*/ 2507321 h 4683341"/>
              <a:gd name="connsiteX4" fmla="*/ 10465406 w 10769356"/>
              <a:gd name="connsiteY4" fmla="*/ 4455390 h 4683341"/>
              <a:gd name="connsiteX5" fmla="*/ 6542762 w 10769356"/>
              <a:gd name="connsiteY5" fmla="*/ 4481894 h 4683341"/>
              <a:gd name="connsiteX6" fmla="*/ 5336815 w 10769356"/>
              <a:gd name="connsiteY6" fmla="*/ 2997651 h 4683341"/>
              <a:gd name="connsiteX7" fmla="*/ 632293 w 10769356"/>
              <a:gd name="connsiteY7" fmla="*/ 2745861 h 4683341"/>
              <a:gd name="connsiteX8" fmla="*/ 35944 w 10769356"/>
              <a:gd name="connsiteY8" fmla="*/ 439981 h 4683341"/>
              <a:gd name="connsiteX9" fmla="*/ 513024 w 10769356"/>
              <a:gd name="connsiteY9" fmla="*/ 15911 h 4683341"/>
              <a:gd name="connsiteX0" fmla="*/ 479056 w 10735388"/>
              <a:gd name="connsiteY0" fmla="*/ 15911 h 4683341"/>
              <a:gd name="connsiteX1" fmla="*/ 5077559 w 10735388"/>
              <a:gd name="connsiteY1" fmla="*/ 2660 h 4683341"/>
              <a:gd name="connsiteX2" fmla="*/ 6654568 w 10735388"/>
              <a:gd name="connsiteY2" fmla="*/ 1659183 h 4683341"/>
              <a:gd name="connsiteX3" fmla="*/ 10047125 w 10735388"/>
              <a:gd name="connsiteY3" fmla="*/ 2507321 h 4683341"/>
              <a:gd name="connsiteX4" fmla="*/ 10431438 w 10735388"/>
              <a:gd name="connsiteY4" fmla="*/ 4455390 h 4683341"/>
              <a:gd name="connsiteX5" fmla="*/ 6508794 w 10735388"/>
              <a:gd name="connsiteY5" fmla="*/ 4481894 h 4683341"/>
              <a:gd name="connsiteX6" fmla="*/ 5302847 w 10735388"/>
              <a:gd name="connsiteY6" fmla="*/ 2997651 h 4683341"/>
              <a:gd name="connsiteX7" fmla="*/ 598325 w 10735388"/>
              <a:gd name="connsiteY7" fmla="*/ 2745861 h 4683341"/>
              <a:gd name="connsiteX8" fmla="*/ 1976 w 10735388"/>
              <a:gd name="connsiteY8" fmla="*/ 439981 h 4683341"/>
              <a:gd name="connsiteX9" fmla="*/ 479056 w 10735388"/>
              <a:gd name="connsiteY9" fmla="*/ 15911 h 4683341"/>
              <a:gd name="connsiteX0" fmla="*/ 477540 w 10733872"/>
              <a:gd name="connsiteY0" fmla="*/ 15911 h 4683341"/>
              <a:gd name="connsiteX1" fmla="*/ 5076043 w 10733872"/>
              <a:gd name="connsiteY1" fmla="*/ 2660 h 4683341"/>
              <a:gd name="connsiteX2" fmla="*/ 6653052 w 10733872"/>
              <a:gd name="connsiteY2" fmla="*/ 1659183 h 4683341"/>
              <a:gd name="connsiteX3" fmla="*/ 10045609 w 10733872"/>
              <a:gd name="connsiteY3" fmla="*/ 2507321 h 4683341"/>
              <a:gd name="connsiteX4" fmla="*/ 10429922 w 10733872"/>
              <a:gd name="connsiteY4" fmla="*/ 4455390 h 4683341"/>
              <a:gd name="connsiteX5" fmla="*/ 6507278 w 10733872"/>
              <a:gd name="connsiteY5" fmla="*/ 4481894 h 4683341"/>
              <a:gd name="connsiteX6" fmla="*/ 5301331 w 10733872"/>
              <a:gd name="connsiteY6" fmla="*/ 2997651 h 4683341"/>
              <a:gd name="connsiteX7" fmla="*/ 530548 w 10733872"/>
              <a:gd name="connsiteY7" fmla="*/ 2374800 h 4683341"/>
              <a:gd name="connsiteX8" fmla="*/ 460 w 10733872"/>
              <a:gd name="connsiteY8" fmla="*/ 439981 h 4683341"/>
              <a:gd name="connsiteX9" fmla="*/ 477540 w 10733872"/>
              <a:gd name="connsiteY9" fmla="*/ 15911 h 4683341"/>
              <a:gd name="connsiteX0" fmla="*/ 477540 w 10717271"/>
              <a:gd name="connsiteY0" fmla="*/ 15911 h 4821609"/>
              <a:gd name="connsiteX1" fmla="*/ 5076043 w 10717271"/>
              <a:gd name="connsiteY1" fmla="*/ 2660 h 4821609"/>
              <a:gd name="connsiteX2" fmla="*/ 6653052 w 10717271"/>
              <a:gd name="connsiteY2" fmla="*/ 1659183 h 4821609"/>
              <a:gd name="connsiteX3" fmla="*/ 10045609 w 10717271"/>
              <a:gd name="connsiteY3" fmla="*/ 2507321 h 4821609"/>
              <a:gd name="connsiteX4" fmla="*/ 10429922 w 10717271"/>
              <a:gd name="connsiteY4" fmla="*/ 4455390 h 4821609"/>
              <a:gd name="connsiteX5" fmla="*/ 6732565 w 10717271"/>
              <a:gd name="connsiteY5" fmla="*/ 4693929 h 4821609"/>
              <a:gd name="connsiteX6" fmla="*/ 5301331 w 10717271"/>
              <a:gd name="connsiteY6" fmla="*/ 2997651 h 4821609"/>
              <a:gd name="connsiteX7" fmla="*/ 530548 w 10717271"/>
              <a:gd name="connsiteY7" fmla="*/ 2374800 h 4821609"/>
              <a:gd name="connsiteX8" fmla="*/ 460 w 10717271"/>
              <a:gd name="connsiteY8" fmla="*/ 439981 h 4821609"/>
              <a:gd name="connsiteX9" fmla="*/ 477540 w 10717271"/>
              <a:gd name="connsiteY9" fmla="*/ 15911 h 4821609"/>
              <a:gd name="connsiteX0" fmla="*/ 477540 w 10717271"/>
              <a:gd name="connsiteY0" fmla="*/ 15911 h 4711169"/>
              <a:gd name="connsiteX1" fmla="*/ 5076043 w 10717271"/>
              <a:gd name="connsiteY1" fmla="*/ 2660 h 4711169"/>
              <a:gd name="connsiteX2" fmla="*/ 6653052 w 10717271"/>
              <a:gd name="connsiteY2" fmla="*/ 1659183 h 4711169"/>
              <a:gd name="connsiteX3" fmla="*/ 10045609 w 10717271"/>
              <a:gd name="connsiteY3" fmla="*/ 2507321 h 4711169"/>
              <a:gd name="connsiteX4" fmla="*/ 10429922 w 10717271"/>
              <a:gd name="connsiteY4" fmla="*/ 4455390 h 4711169"/>
              <a:gd name="connsiteX5" fmla="*/ 6732565 w 10717271"/>
              <a:gd name="connsiteY5" fmla="*/ 4693929 h 4711169"/>
              <a:gd name="connsiteX6" fmla="*/ 5301331 w 10717271"/>
              <a:gd name="connsiteY6" fmla="*/ 2997651 h 4711169"/>
              <a:gd name="connsiteX7" fmla="*/ 530548 w 10717271"/>
              <a:gd name="connsiteY7" fmla="*/ 2374800 h 4711169"/>
              <a:gd name="connsiteX8" fmla="*/ 460 w 10717271"/>
              <a:gd name="connsiteY8" fmla="*/ 439981 h 4711169"/>
              <a:gd name="connsiteX9" fmla="*/ 477540 w 10717271"/>
              <a:gd name="connsiteY9" fmla="*/ 15911 h 4711169"/>
              <a:gd name="connsiteX0" fmla="*/ 477540 w 10717271"/>
              <a:gd name="connsiteY0" fmla="*/ 15911 h 4929632"/>
              <a:gd name="connsiteX1" fmla="*/ 5076043 w 10717271"/>
              <a:gd name="connsiteY1" fmla="*/ 2660 h 4929632"/>
              <a:gd name="connsiteX2" fmla="*/ 6653052 w 10717271"/>
              <a:gd name="connsiteY2" fmla="*/ 1659183 h 4929632"/>
              <a:gd name="connsiteX3" fmla="*/ 10045609 w 10717271"/>
              <a:gd name="connsiteY3" fmla="*/ 2507321 h 4929632"/>
              <a:gd name="connsiteX4" fmla="*/ 10429922 w 10717271"/>
              <a:gd name="connsiteY4" fmla="*/ 4680677 h 4929632"/>
              <a:gd name="connsiteX5" fmla="*/ 6732565 w 10717271"/>
              <a:gd name="connsiteY5" fmla="*/ 4693929 h 4929632"/>
              <a:gd name="connsiteX6" fmla="*/ 5301331 w 10717271"/>
              <a:gd name="connsiteY6" fmla="*/ 2997651 h 4929632"/>
              <a:gd name="connsiteX7" fmla="*/ 530548 w 10717271"/>
              <a:gd name="connsiteY7" fmla="*/ 2374800 h 4929632"/>
              <a:gd name="connsiteX8" fmla="*/ 460 w 10717271"/>
              <a:gd name="connsiteY8" fmla="*/ 439981 h 4929632"/>
              <a:gd name="connsiteX9" fmla="*/ 477540 w 10717271"/>
              <a:gd name="connsiteY9" fmla="*/ 15911 h 4929632"/>
              <a:gd name="connsiteX0" fmla="*/ 477540 w 10764164"/>
              <a:gd name="connsiteY0" fmla="*/ 15911 h 4811147"/>
              <a:gd name="connsiteX1" fmla="*/ 5076043 w 10764164"/>
              <a:gd name="connsiteY1" fmla="*/ 2660 h 4811147"/>
              <a:gd name="connsiteX2" fmla="*/ 6653052 w 10764164"/>
              <a:gd name="connsiteY2" fmla="*/ 1659183 h 4811147"/>
              <a:gd name="connsiteX3" fmla="*/ 10045609 w 10764164"/>
              <a:gd name="connsiteY3" fmla="*/ 2507321 h 4811147"/>
              <a:gd name="connsiteX4" fmla="*/ 10429922 w 10764164"/>
              <a:gd name="connsiteY4" fmla="*/ 4680677 h 4811147"/>
              <a:gd name="connsiteX5" fmla="*/ 6732565 w 10764164"/>
              <a:gd name="connsiteY5" fmla="*/ 4693929 h 4811147"/>
              <a:gd name="connsiteX6" fmla="*/ 5301331 w 10764164"/>
              <a:gd name="connsiteY6" fmla="*/ 2997651 h 4811147"/>
              <a:gd name="connsiteX7" fmla="*/ 530548 w 10764164"/>
              <a:gd name="connsiteY7" fmla="*/ 2374800 h 4811147"/>
              <a:gd name="connsiteX8" fmla="*/ 460 w 10764164"/>
              <a:gd name="connsiteY8" fmla="*/ 439981 h 4811147"/>
              <a:gd name="connsiteX9" fmla="*/ 477540 w 10764164"/>
              <a:gd name="connsiteY9" fmla="*/ 15911 h 4811147"/>
              <a:gd name="connsiteX0" fmla="*/ 477540 w 10764164"/>
              <a:gd name="connsiteY0" fmla="*/ 15911 h 4697020"/>
              <a:gd name="connsiteX1" fmla="*/ 5076043 w 10764164"/>
              <a:gd name="connsiteY1" fmla="*/ 2660 h 4697020"/>
              <a:gd name="connsiteX2" fmla="*/ 6653052 w 10764164"/>
              <a:gd name="connsiteY2" fmla="*/ 1659183 h 4697020"/>
              <a:gd name="connsiteX3" fmla="*/ 10045609 w 10764164"/>
              <a:gd name="connsiteY3" fmla="*/ 2507321 h 4697020"/>
              <a:gd name="connsiteX4" fmla="*/ 10429922 w 10764164"/>
              <a:gd name="connsiteY4" fmla="*/ 4680677 h 4697020"/>
              <a:gd name="connsiteX5" fmla="*/ 6732565 w 10764164"/>
              <a:gd name="connsiteY5" fmla="*/ 4693929 h 4697020"/>
              <a:gd name="connsiteX6" fmla="*/ 5301331 w 10764164"/>
              <a:gd name="connsiteY6" fmla="*/ 2997651 h 4697020"/>
              <a:gd name="connsiteX7" fmla="*/ 530548 w 10764164"/>
              <a:gd name="connsiteY7" fmla="*/ 2374800 h 4697020"/>
              <a:gd name="connsiteX8" fmla="*/ 460 w 10764164"/>
              <a:gd name="connsiteY8" fmla="*/ 439981 h 4697020"/>
              <a:gd name="connsiteX9" fmla="*/ 477540 w 10764164"/>
              <a:gd name="connsiteY9" fmla="*/ 15911 h 4697020"/>
              <a:gd name="connsiteX0" fmla="*/ 477540 w 10711414"/>
              <a:gd name="connsiteY0" fmla="*/ 15911 h 4693929"/>
              <a:gd name="connsiteX1" fmla="*/ 5076043 w 10711414"/>
              <a:gd name="connsiteY1" fmla="*/ 2660 h 4693929"/>
              <a:gd name="connsiteX2" fmla="*/ 6653052 w 10711414"/>
              <a:gd name="connsiteY2" fmla="*/ 1659183 h 4693929"/>
              <a:gd name="connsiteX3" fmla="*/ 10045609 w 10711414"/>
              <a:gd name="connsiteY3" fmla="*/ 2507321 h 4693929"/>
              <a:gd name="connsiteX4" fmla="*/ 10429922 w 10711414"/>
              <a:gd name="connsiteY4" fmla="*/ 4680677 h 4693929"/>
              <a:gd name="connsiteX5" fmla="*/ 6732565 w 10711414"/>
              <a:gd name="connsiteY5" fmla="*/ 4693929 h 4693929"/>
              <a:gd name="connsiteX6" fmla="*/ 5301331 w 10711414"/>
              <a:gd name="connsiteY6" fmla="*/ 2997651 h 4693929"/>
              <a:gd name="connsiteX7" fmla="*/ 530548 w 10711414"/>
              <a:gd name="connsiteY7" fmla="*/ 2374800 h 4693929"/>
              <a:gd name="connsiteX8" fmla="*/ 460 w 10711414"/>
              <a:gd name="connsiteY8" fmla="*/ 439981 h 4693929"/>
              <a:gd name="connsiteX9" fmla="*/ 477540 w 10711414"/>
              <a:gd name="connsiteY9" fmla="*/ 15911 h 4693929"/>
              <a:gd name="connsiteX0" fmla="*/ 477540 w 10711414"/>
              <a:gd name="connsiteY0" fmla="*/ 15911 h 4816194"/>
              <a:gd name="connsiteX1" fmla="*/ 5076043 w 10711414"/>
              <a:gd name="connsiteY1" fmla="*/ 2660 h 4816194"/>
              <a:gd name="connsiteX2" fmla="*/ 6653052 w 10711414"/>
              <a:gd name="connsiteY2" fmla="*/ 1659183 h 4816194"/>
              <a:gd name="connsiteX3" fmla="*/ 10045609 w 10711414"/>
              <a:gd name="connsiteY3" fmla="*/ 2507321 h 4816194"/>
              <a:gd name="connsiteX4" fmla="*/ 10429922 w 10711414"/>
              <a:gd name="connsiteY4" fmla="*/ 4680677 h 4816194"/>
              <a:gd name="connsiteX5" fmla="*/ 6732565 w 10711414"/>
              <a:gd name="connsiteY5" fmla="*/ 4693929 h 4816194"/>
              <a:gd name="connsiteX6" fmla="*/ 5301331 w 10711414"/>
              <a:gd name="connsiteY6" fmla="*/ 2997651 h 4816194"/>
              <a:gd name="connsiteX7" fmla="*/ 530548 w 10711414"/>
              <a:gd name="connsiteY7" fmla="*/ 2374800 h 4816194"/>
              <a:gd name="connsiteX8" fmla="*/ 460 w 10711414"/>
              <a:gd name="connsiteY8" fmla="*/ 439981 h 4816194"/>
              <a:gd name="connsiteX9" fmla="*/ 477540 w 10711414"/>
              <a:gd name="connsiteY9" fmla="*/ 15911 h 4816194"/>
              <a:gd name="connsiteX0" fmla="*/ 477540 w 11018772"/>
              <a:gd name="connsiteY0" fmla="*/ 15911 h 4816194"/>
              <a:gd name="connsiteX1" fmla="*/ 5076043 w 11018772"/>
              <a:gd name="connsiteY1" fmla="*/ 2660 h 4816194"/>
              <a:gd name="connsiteX2" fmla="*/ 6653052 w 11018772"/>
              <a:gd name="connsiteY2" fmla="*/ 1659183 h 4816194"/>
              <a:gd name="connsiteX3" fmla="*/ 10045609 w 11018772"/>
              <a:gd name="connsiteY3" fmla="*/ 2507321 h 4816194"/>
              <a:gd name="connsiteX4" fmla="*/ 10429922 w 11018772"/>
              <a:gd name="connsiteY4" fmla="*/ 4680677 h 4816194"/>
              <a:gd name="connsiteX5" fmla="*/ 6732565 w 11018772"/>
              <a:gd name="connsiteY5" fmla="*/ 4693929 h 4816194"/>
              <a:gd name="connsiteX6" fmla="*/ 5301331 w 11018772"/>
              <a:gd name="connsiteY6" fmla="*/ 2997651 h 4816194"/>
              <a:gd name="connsiteX7" fmla="*/ 530548 w 11018772"/>
              <a:gd name="connsiteY7" fmla="*/ 2374800 h 4816194"/>
              <a:gd name="connsiteX8" fmla="*/ 460 w 11018772"/>
              <a:gd name="connsiteY8" fmla="*/ 439981 h 4816194"/>
              <a:gd name="connsiteX9" fmla="*/ 477540 w 11018772"/>
              <a:gd name="connsiteY9" fmla="*/ 15911 h 4816194"/>
              <a:gd name="connsiteX0" fmla="*/ 477540 w 10789587"/>
              <a:gd name="connsiteY0" fmla="*/ 15911 h 4813400"/>
              <a:gd name="connsiteX1" fmla="*/ 5076043 w 10789587"/>
              <a:gd name="connsiteY1" fmla="*/ 2660 h 4813400"/>
              <a:gd name="connsiteX2" fmla="*/ 6653052 w 10789587"/>
              <a:gd name="connsiteY2" fmla="*/ 1659183 h 4813400"/>
              <a:gd name="connsiteX3" fmla="*/ 10045609 w 10789587"/>
              <a:gd name="connsiteY3" fmla="*/ 2507321 h 4813400"/>
              <a:gd name="connsiteX4" fmla="*/ 10429922 w 10789587"/>
              <a:gd name="connsiteY4" fmla="*/ 4680677 h 4813400"/>
              <a:gd name="connsiteX5" fmla="*/ 6732565 w 10789587"/>
              <a:gd name="connsiteY5" fmla="*/ 4693929 h 4813400"/>
              <a:gd name="connsiteX6" fmla="*/ 5301331 w 10789587"/>
              <a:gd name="connsiteY6" fmla="*/ 2997651 h 4813400"/>
              <a:gd name="connsiteX7" fmla="*/ 530548 w 10789587"/>
              <a:gd name="connsiteY7" fmla="*/ 2374800 h 4813400"/>
              <a:gd name="connsiteX8" fmla="*/ 460 w 10789587"/>
              <a:gd name="connsiteY8" fmla="*/ 439981 h 4813400"/>
              <a:gd name="connsiteX9" fmla="*/ 477540 w 10789587"/>
              <a:gd name="connsiteY9" fmla="*/ 15911 h 4813400"/>
              <a:gd name="connsiteX0" fmla="*/ 477540 w 10789587"/>
              <a:gd name="connsiteY0" fmla="*/ 15911 h 4693929"/>
              <a:gd name="connsiteX1" fmla="*/ 5076043 w 10789587"/>
              <a:gd name="connsiteY1" fmla="*/ 2660 h 4693929"/>
              <a:gd name="connsiteX2" fmla="*/ 6653052 w 10789587"/>
              <a:gd name="connsiteY2" fmla="*/ 1659183 h 4693929"/>
              <a:gd name="connsiteX3" fmla="*/ 10045609 w 10789587"/>
              <a:gd name="connsiteY3" fmla="*/ 2507321 h 4693929"/>
              <a:gd name="connsiteX4" fmla="*/ 10429922 w 10789587"/>
              <a:gd name="connsiteY4" fmla="*/ 4680677 h 4693929"/>
              <a:gd name="connsiteX5" fmla="*/ 6732565 w 10789587"/>
              <a:gd name="connsiteY5" fmla="*/ 4693929 h 4693929"/>
              <a:gd name="connsiteX6" fmla="*/ 5301331 w 10789587"/>
              <a:gd name="connsiteY6" fmla="*/ 2997651 h 4693929"/>
              <a:gd name="connsiteX7" fmla="*/ 530548 w 10789587"/>
              <a:gd name="connsiteY7" fmla="*/ 2374800 h 4693929"/>
              <a:gd name="connsiteX8" fmla="*/ 460 w 10789587"/>
              <a:gd name="connsiteY8" fmla="*/ 439981 h 4693929"/>
              <a:gd name="connsiteX9" fmla="*/ 477540 w 10789587"/>
              <a:gd name="connsiteY9" fmla="*/ 15911 h 4693929"/>
              <a:gd name="connsiteX0" fmla="*/ 477540 w 10782574"/>
              <a:gd name="connsiteY0" fmla="*/ 15911 h 4851031"/>
              <a:gd name="connsiteX1" fmla="*/ 5076043 w 10782574"/>
              <a:gd name="connsiteY1" fmla="*/ 2660 h 4851031"/>
              <a:gd name="connsiteX2" fmla="*/ 6653052 w 10782574"/>
              <a:gd name="connsiteY2" fmla="*/ 1659183 h 4851031"/>
              <a:gd name="connsiteX3" fmla="*/ 10204635 w 10782574"/>
              <a:gd name="connsiteY3" fmla="*/ 2427808 h 4851031"/>
              <a:gd name="connsiteX4" fmla="*/ 10429922 w 10782574"/>
              <a:gd name="connsiteY4" fmla="*/ 4680677 h 4851031"/>
              <a:gd name="connsiteX5" fmla="*/ 6732565 w 10782574"/>
              <a:gd name="connsiteY5" fmla="*/ 4693929 h 4851031"/>
              <a:gd name="connsiteX6" fmla="*/ 5301331 w 10782574"/>
              <a:gd name="connsiteY6" fmla="*/ 2997651 h 4851031"/>
              <a:gd name="connsiteX7" fmla="*/ 530548 w 10782574"/>
              <a:gd name="connsiteY7" fmla="*/ 2374800 h 4851031"/>
              <a:gd name="connsiteX8" fmla="*/ 460 w 10782574"/>
              <a:gd name="connsiteY8" fmla="*/ 439981 h 4851031"/>
              <a:gd name="connsiteX9" fmla="*/ 477540 w 10782574"/>
              <a:gd name="connsiteY9" fmla="*/ 15911 h 4851031"/>
              <a:gd name="connsiteX0" fmla="*/ 477540 w 10807607"/>
              <a:gd name="connsiteY0" fmla="*/ 15911 h 4851031"/>
              <a:gd name="connsiteX1" fmla="*/ 5076043 w 10807607"/>
              <a:gd name="connsiteY1" fmla="*/ 2660 h 4851031"/>
              <a:gd name="connsiteX2" fmla="*/ 6653052 w 10807607"/>
              <a:gd name="connsiteY2" fmla="*/ 1659183 h 4851031"/>
              <a:gd name="connsiteX3" fmla="*/ 10204635 w 10807607"/>
              <a:gd name="connsiteY3" fmla="*/ 2427808 h 4851031"/>
              <a:gd name="connsiteX4" fmla="*/ 10429922 w 10807607"/>
              <a:gd name="connsiteY4" fmla="*/ 4680677 h 4851031"/>
              <a:gd name="connsiteX5" fmla="*/ 6732565 w 10807607"/>
              <a:gd name="connsiteY5" fmla="*/ 4693929 h 4851031"/>
              <a:gd name="connsiteX6" fmla="*/ 5301331 w 10807607"/>
              <a:gd name="connsiteY6" fmla="*/ 2997651 h 4851031"/>
              <a:gd name="connsiteX7" fmla="*/ 530548 w 10807607"/>
              <a:gd name="connsiteY7" fmla="*/ 2374800 h 4851031"/>
              <a:gd name="connsiteX8" fmla="*/ 460 w 10807607"/>
              <a:gd name="connsiteY8" fmla="*/ 439981 h 4851031"/>
              <a:gd name="connsiteX9" fmla="*/ 477540 w 10807607"/>
              <a:gd name="connsiteY9" fmla="*/ 15911 h 4851031"/>
              <a:gd name="connsiteX0" fmla="*/ 477540 w 10759848"/>
              <a:gd name="connsiteY0" fmla="*/ 15911 h 4854957"/>
              <a:gd name="connsiteX1" fmla="*/ 5076043 w 10759848"/>
              <a:gd name="connsiteY1" fmla="*/ 2660 h 4854957"/>
              <a:gd name="connsiteX2" fmla="*/ 6653052 w 10759848"/>
              <a:gd name="connsiteY2" fmla="*/ 1659183 h 4854957"/>
              <a:gd name="connsiteX3" fmla="*/ 10098617 w 10759848"/>
              <a:gd name="connsiteY3" fmla="*/ 2374799 h 4854957"/>
              <a:gd name="connsiteX4" fmla="*/ 10429922 w 10759848"/>
              <a:gd name="connsiteY4" fmla="*/ 4680677 h 4854957"/>
              <a:gd name="connsiteX5" fmla="*/ 6732565 w 10759848"/>
              <a:gd name="connsiteY5" fmla="*/ 4693929 h 4854957"/>
              <a:gd name="connsiteX6" fmla="*/ 5301331 w 10759848"/>
              <a:gd name="connsiteY6" fmla="*/ 2997651 h 4854957"/>
              <a:gd name="connsiteX7" fmla="*/ 530548 w 10759848"/>
              <a:gd name="connsiteY7" fmla="*/ 2374800 h 4854957"/>
              <a:gd name="connsiteX8" fmla="*/ 460 w 10759848"/>
              <a:gd name="connsiteY8" fmla="*/ 439981 h 4854957"/>
              <a:gd name="connsiteX9" fmla="*/ 477540 w 10759848"/>
              <a:gd name="connsiteY9" fmla="*/ 15911 h 4854957"/>
              <a:gd name="connsiteX0" fmla="*/ 477540 w 10868354"/>
              <a:gd name="connsiteY0" fmla="*/ 15911 h 4759787"/>
              <a:gd name="connsiteX1" fmla="*/ 5076043 w 10868354"/>
              <a:gd name="connsiteY1" fmla="*/ 2660 h 4759787"/>
              <a:gd name="connsiteX2" fmla="*/ 6653052 w 10868354"/>
              <a:gd name="connsiteY2" fmla="*/ 1659183 h 4759787"/>
              <a:gd name="connsiteX3" fmla="*/ 10098617 w 10868354"/>
              <a:gd name="connsiteY3" fmla="*/ 2374799 h 4759787"/>
              <a:gd name="connsiteX4" fmla="*/ 10761226 w 10868354"/>
              <a:gd name="connsiteY4" fmla="*/ 3660259 h 4759787"/>
              <a:gd name="connsiteX5" fmla="*/ 10429922 w 10868354"/>
              <a:gd name="connsiteY5" fmla="*/ 4680677 h 4759787"/>
              <a:gd name="connsiteX6" fmla="*/ 6732565 w 10868354"/>
              <a:gd name="connsiteY6" fmla="*/ 4693929 h 4759787"/>
              <a:gd name="connsiteX7" fmla="*/ 5301331 w 10868354"/>
              <a:gd name="connsiteY7" fmla="*/ 2997651 h 4759787"/>
              <a:gd name="connsiteX8" fmla="*/ 530548 w 10868354"/>
              <a:gd name="connsiteY8" fmla="*/ 2374800 h 4759787"/>
              <a:gd name="connsiteX9" fmla="*/ 460 w 10868354"/>
              <a:gd name="connsiteY9" fmla="*/ 439981 h 4759787"/>
              <a:gd name="connsiteX10" fmla="*/ 477540 w 10868354"/>
              <a:gd name="connsiteY10" fmla="*/ 15911 h 4759787"/>
              <a:gd name="connsiteX0" fmla="*/ 477540 w 10804654"/>
              <a:gd name="connsiteY0" fmla="*/ 15911 h 4733332"/>
              <a:gd name="connsiteX1" fmla="*/ 5076043 w 10804654"/>
              <a:gd name="connsiteY1" fmla="*/ 2660 h 4733332"/>
              <a:gd name="connsiteX2" fmla="*/ 6653052 w 10804654"/>
              <a:gd name="connsiteY2" fmla="*/ 1659183 h 4733332"/>
              <a:gd name="connsiteX3" fmla="*/ 10098617 w 10804654"/>
              <a:gd name="connsiteY3" fmla="*/ 2374799 h 4733332"/>
              <a:gd name="connsiteX4" fmla="*/ 10641956 w 10804654"/>
              <a:gd name="connsiteY4" fmla="*/ 4018068 h 4733332"/>
              <a:gd name="connsiteX5" fmla="*/ 10429922 w 10804654"/>
              <a:gd name="connsiteY5" fmla="*/ 4680677 h 4733332"/>
              <a:gd name="connsiteX6" fmla="*/ 6732565 w 10804654"/>
              <a:gd name="connsiteY6" fmla="*/ 4693929 h 4733332"/>
              <a:gd name="connsiteX7" fmla="*/ 5301331 w 10804654"/>
              <a:gd name="connsiteY7" fmla="*/ 2997651 h 4733332"/>
              <a:gd name="connsiteX8" fmla="*/ 530548 w 10804654"/>
              <a:gd name="connsiteY8" fmla="*/ 2374800 h 4733332"/>
              <a:gd name="connsiteX9" fmla="*/ 460 w 10804654"/>
              <a:gd name="connsiteY9" fmla="*/ 439981 h 4733332"/>
              <a:gd name="connsiteX10" fmla="*/ 477540 w 10804654"/>
              <a:gd name="connsiteY10" fmla="*/ 15911 h 4733332"/>
              <a:gd name="connsiteX0" fmla="*/ 477540 w 10804654"/>
              <a:gd name="connsiteY0" fmla="*/ 15911 h 4733332"/>
              <a:gd name="connsiteX1" fmla="*/ 5076043 w 10804654"/>
              <a:gd name="connsiteY1" fmla="*/ 2660 h 4733332"/>
              <a:gd name="connsiteX2" fmla="*/ 6653052 w 10804654"/>
              <a:gd name="connsiteY2" fmla="*/ 1659183 h 4733332"/>
              <a:gd name="connsiteX3" fmla="*/ 10098617 w 10804654"/>
              <a:gd name="connsiteY3" fmla="*/ 2374799 h 4733332"/>
              <a:gd name="connsiteX4" fmla="*/ 10641956 w 10804654"/>
              <a:gd name="connsiteY4" fmla="*/ 4018068 h 4733332"/>
              <a:gd name="connsiteX5" fmla="*/ 10429922 w 10804654"/>
              <a:gd name="connsiteY5" fmla="*/ 4680677 h 4733332"/>
              <a:gd name="connsiteX6" fmla="*/ 6732565 w 10804654"/>
              <a:gd name="connsiteY6" fmla="*/ 4693929 h 4733332"/>
              <a:gd name="connsiteX7" fmla="*/ 5301331 w 10804654"/>
              <a:gd name="connsiteY7" fmla="*/ 2997651 h 4733332"/>
              <a:gd name="connsiteX8" fmla="*/ 530548 w 10804654"/>
              <a:gd name="connsiteY8" fmla="*/ 2374800 h 4733332"/>
              <a:gd name="connsiteX9" fmla="*/ 460 w 10804654"/>
              <a:gd name="connsiteY9" fmla="*/ 439981 h 4733332"/>
              <a:gd name="connsiteX10" fmla="*/ 477540 w 10804654"/>
              <a:gd name="connsiteY10" fmla="*/ 15911 h 4733332"/>
              <a:gd name="connsiteX0" fmla="*/ 477540 w 10800313"/>
              <a:gd name="connsiteY0" fmla="*/ 15911 h 4733332"/>
              <a:gd name="connsiteX1" fmla="*/ 5076043 w 10800313"/>
              <a:gd name="connsiteY1" fmla="*/ 2660 h 4733332"/>
              <a:gd name="connsiteX2" fmla="*/ 6653052 w 10800313"/>
              <a:gd name="connsiteY2" fmla="*/ 1659183 h 4733332"/>
              <a:gd name="connsiteX3" fmla="*/ 10098617 w 10800313"/>
              <a:gd name="connsiteY3" fmla="*/ 2374799 h 4733332"/>
              <a:gd name="connsiteX4" fmla="*/ 10641956 w 10800313"/>
              <a:gd name="connsiteY4" fmla="*/ 4018068 h 4733332"/>
              <a:gd name="connsiteX5" fmla="*/ 10429922 w 10800313"/>
              <a:gd name="connsiteY5" fmla="*/ 4680677 h 4733332"/>
              <a:gd name="connsiteX6" fmla="*/ 6732565 w 10800313"/>
              <a:gd name="connsiteY6" fmla="*/ 4693929 h 4733332"/>
              <a:gd name="connsiteX7" fmla="*/ 5301331 w 10800313"/>
              <a:gd name="connsiteY7" fmla="*/ 2997651 h 4733332"/>
              <a:gd name="connsiteX8" fmla="*/ 530548 w 10800313"/>
              <a:gd name="connsiteY8" fmla="*/ 2374800 h 4733332"/>
              <a:gd name="connsiteX9" fmla="*/ 460 w 10800313"/>
              <a:gd name="connsiteY9" fmla="*/ 439981 h 4733332"/>
              <a:gd name="connsiteX10" fmla="*/ 477540 w 10800313"/>
              <a:gd name="connsiteY10" fmla="*/ 15911 h 4733332"/>
              <a:gd name="connsiteX0" fmla="*/ 477540 w 10702559"/>
              <a:gd name="connsiteY0" fmla="*/ 15911 h 4693929"/>
              <a:gd name="connsiteX1" fmla="*/ 5076043 w 10702559"/>
              <a:gd name="connsiteY1" fmla="*/ 2660 h 4693929"/>
              <a:gd name="connsiteX2" fmla="*/ 6653052 w 10702559"/>
              <a:gd name="connsiteY2" fmla="*/ 1659183 h 4693929"/>
              <a:gd name="connsiteX3" fmla="*/ 10098617 w 10702559"/>
              <a:gd name="connsiteY3" fmla="*/ 2374799 h 4693929"/>
              <a:gd name="connsiteX4" fmla="*/ 10641956 w 10702559"/>
              <a:gd name="connsiteY4" fmla="*/ 4018068 h 4693929"/>
              <a:gd name="connsiteX5" fmla="*/ 10429922 w 10702559"/>
              <a:gd name="connsiteY5" fmla="*/ 4680677 h 4693929"/>
              <a:gd name="connsiteX6" fmla="*/ 6732565 w 10702559"/>
              <a:gd name="connsiteY6" fmla="*/ 4693929 h 4693929"/>
              <a:gd name="connsiteX7" fmla="*/ 5301331 w 10702559"/>
              <a:gd name="connsiteY7" fmla="*/ 2997651 h 4693929"/>
              <a:gd name="connsiteX8" fmla="*/ 530548 w 10702559"/>
              <a:gd name="connsiteY8" fmla="*/ 2374800 h 4693929"/>
              <a:gd name="connsiteX9" fmla="*/ 460 w 10702559"/>
              <a:gd name="connsiteY9" fmla="*/ 439981 h 4693929"/>
              <a:gd name="connsiteX10" fmla="*/ 477540 w 10702559"/>
              <a:gd name="connsiteY10" fmla="*/ 15911 h 4693929"/>
              <a:gd name="connsiteX0" fmla="*/ 477540 w 10863247"/>
              <a:gd name="connsiteY0" fmla="*/ 15911 h 4733332"/>
              <a:gd name="connsiteX1" fmla="*/ 5076043 w 10863247"/>
              <a:gd name="connsiteY1" fmla="*/ 2660 h 4733332"/>
              <a:gd name="connsiteX2" fmla="*/ 6653052 w 10863247"/>
              <a:gd name="connsiteY2" fmla="*/ 1659183 h 4733332"/>
              <a:gd name="connsiteX3" fmla="*/ 10098617 w 10863247"/>
              <a:gd name="connsiteY3" fmla="*/ 2374799 h 4733332"/>
              <a:gd name="connsiteX4" fmla="*/ 10761225 w 10863247"/>
              <a:gd name="connsiteY4" fmla="*/ 4018068 h 4733332"/>
              <a:gd name="connsiteX5" fmla="*/ 10429922 w 10863247"/>
              <a:gd name="connsiteY5" fmla="*/ 4680677 h 4733332"/>
              <a:gd name="connsiteX6" fmla="*/ 6732565 w 10863247"/>
              <a:gd name="connsiteY6" fmla="*/ 4693929 h 4733332"/>
              <a:gd name="connsiteX7" fmla="*/ 5301331 w 10863247"/>
              <a:gd name="connsiteY7" fmla="*/ 2997651 h 4733332"/>
              <a:gd name="connsiteX8" fmla="*/ 530548 w 10863247"/>
              <a:gd name="connsiteY8" fmla="*/ 2374800 h 4733332"/>
              <a:gd name="connsiteX9" fmla="*/ 460 w 10863247"/>
              <a:gd name="connsiteY9" fmla="*/ 439981 h 4733332"/>
              <a:gd name="connsiteX10" fmla="*/ 477540 w 10863247"/>
              <a:gd name="connsiteY10" fmla="*/ 15911 h 4733332"/>
              <a:gd name="connsiteX0" fmla="*/ 477540 w 10853167"/>
              <a:gd name="connsiteY0" fmla="*/ 15911 h 4733332"/>
              <a:gd name="connsiteX1" fmla="*/ 5076043 w 10853167"/>
              <a:gd name="connsiteY1" fmla="*/ 2660 h 4733332"/>
              <a:gd name="connsiteX2" fmla="*/ 6653052 w 10853167"/>
              <a:gd name="connsiteY2" fmla="*/ 1659183 h 4733332"/>
              <a:gd name="connsiteX3" fmla="*/ 10098617 w 10853167"/>
              <a:gd name="connsiteY3" fmla="*/ 2374799 h 4733332"/>
              <a:gd name="connsiteX4" fmla="*/ 10761225 w 10853167"/>
              <a:gd name="connsiteY4" fmla="*/ 4018068 h 4733332"/>
              <a:gd name="connsiteX5" fmla="*/ 10429922 w 10853167"/>
              <a:gd name="connsiteY5" fmla="*/ 4680677 h 4733332"/>
              <a:gd name="connsiteX6" fmla="*/ 6732565 w 10853167"/>
              <a:gd name="connsiteY6" fmla="*/ 4693929 h 4733332"/>
              <a:gd name="connsiteX7" fmla="*/ 5301331 w 10853167"/>
              <a:gd name="connsiteY7" fmla="*/ 2997651 h 4733332"/>
              <a:gd name="connsiteX8" fmla="*/ 530548 w 10853167"/>
              <a:gd name="connsiteY8" fmla="*/ 2374800 h 4733332"/>
              <a:gd name="connsiteX9" fmla="*/ 460 w 10853167"/>
              <a:gd name="connsiteY9" fmla="*/ 439981 h 4733332"/>
              <a:gd name="connsiteX10" fmla="*/ 477540 w 10853167"/>
              <a:gd name="connsiteY10" fmla="*/ 15911 h 4733332"/>
              <a:gd name="connsiteX0" fmla="*/ 477540 w 10853167"/>
              <a:gd name="connsiteY0" fmla="*/ 15911 h 4725507"/>
              <a:gd name="connsiteX1" fmla="*/ 5076043 w 10853167"/>
              <a:gd name="connsiteY1" fmla="*/ 2660 h 4725507"/>
              <a:gd name="connsiteX2" fmla="*/ 6653052 w 10853167"/>
              <a:gd name="connsiteY2" fmla="*/ 1659183 h 4725507"/>
              <a:gd name="connsiteX3" fmla="*/ 10098617 w 10853167"/>
              <a:gd name="connsiteY3" fmla="*/ 2374799 h 4725507"/>
              <a:gd name="connsiteX4" fmla="*/ 10761225 w 10853167"/>
              <a:gd name="connsiteY4" fmla="*/ 4124085 h 4725507"/>
              <a:gd name="connsiteX5" fmla="*/ 10429922 w 10853167"/>
              <a:gd name="connsiteY5" fmla="*/ 4680677 h 4725507"/>
              <a:gd name="connsiteX6" fmla="*/ 6732565 w 10853167"/>
              <a:gd name="connsiteY6" fmla="*/ 4693929 h 4725507"/>
              <a:gd name="connsiteX7" fmla="*/ 5301331 w 10853167"/>
              <a:gd name="connsiteY7" fmla="*/ 2997651 h 4725507"/>
              <a:gd name="connsiteX8" fmla="*/ 530548 w 10853167"/>
              <a:gd name="connsiteY8" fmla="*/ 2374800 h 4725507"/>
              <a:gd name="connsiteX9" fmla="*/ 460 w 10853167"/>
              <a:gd name="connsiteY9" fmla="*/ 439981 h 4725507"/>
              <a:gd name="connsiteX10" fmla="*/ 477540 w 10853167"/>
              <a:gd name="connsiteY10" fmla="*/ 15911 h 4725507"/>
              <a:gd name="connsiteX0" fmla="*/ 477540 w 10807008"/>
              <a:gd name="connsiteY0" fmla="*/ 15911 h 4693929"/>
              <a:gd name="connsiteX1" fmla="*/ 5076043 w 10807008"/>
              <a:gd name="connsiteY1" fmla="*/ 2660 h 4693929"/>
              <a:gd name="connsiteX2" fmla="*/ 6653052 w 10807008"/>
              <a:gd name="connsiteY2" fmla="*/ 1659183 h 4693929"/>
              <a:gd name="connsiteX3" fmla="*/ 10098617 w 10807008"/>
              <a:gd name="connsiteY3" fmla="*/ 2374799 h 4693929"/>
              <a:gd name="connsiteX4" fmla="*/ 10761225 w 10807008"/>
              <a:gd name="connsiteY4" fmla="*/ 4124085 h 4693929"/>
              <a:gd name="connsiteX5" fmla="*/ 10429922 w 10807008"/>
              <a:gd name="connsiteY5" fmla="*/ 4680677 h 4693929"/>
              <a:gd name="connsiteX6" fmla="*/ 6732565 w 10807008"/>
              <a:gd name="connsiteY6" fmla="*/ 4693929 h 4693929"/>
              <a:gd name="connsiteX7" fmla="*/ 5301331 w 10807008"/>
              <a:gd name="connsiteY7" fmla="*/ 2997651 h 4693929"/>
              <a:gd name="connsiteX8" fmla="*/ 530548 w 10807008"/>
              <a:gd name="connsiteY8" fmla="*/ 2374800 h 4693929"/>
              <a:gd name="connsiteX9" fmla="*/ 460 w 10807008"/>
              <a:gd name="connsiteY9" fmla="*/ 439981 h 4693929"/>
              <a:gd name="connsiteX10" fmla="*/ 477540 w 10807008"/>
              <a:gd name="connsiteY10" fmla="*/ 15911 h 4693929"/>
              <a:gd name="connsiteX0" fmla="*/ 477540 w 10770785"/>
              <a:gd name="connsiteY0" fmla="*/ 15911 h 4816194"/>
              <a:gd name="connsiteX1" fmla="*/ 5076043 w 10770785"/>
              <a:gd name="connsiteY1" fmla="*/ 2660 h 4816194"/>
              <a:gd name="connsiteX2" fmla="*/ 6653052 w 10770785"/>
              <a:gd name="connsiteY2" fmla="*/ 1659183 h 4816194"/>
              <a:gd name="connsiteX3" fmla="*/ 10098617 w 10770785"/>
              <a:gd name="connsiteY3" fmla="*/ 2374799 h 4816194"/>
              <a:gd name="connsiteX4" fmla="*/ 10761225 w 10770785"/>
              <a:gd name="connsiteY4" fmla="*/ 4124085 h 4816194"/>
              <a:gd name="connsiteX5" fmla="*/ 10257644 w 10770785"/>
              <a:gd name="connsiteY5" fmla="*/ 4680677 h 4816194"/>
              <a:gd name="connsiteX6" fmla="*/ 6732565 w 10770785"/>
              <a:gd name="connsiteY6" fmla="*/ 4693929 h 4816194"/>
              <a:gd name="connsiteX7" fmla="*/ 5301331 w 10770785"/>
              <a:gd name="connsiteY7" fmla="*/ 2997651 h 4816194"/>
              <a:gd name="connsiteX8" fmla="*/ 530548 w 10770785"/>
              <a:gd name="connsiteY8" fmla="*/ 2374800 h 4816194"/>
              <a:gd name="connsiteX9" fmla="*/ 460 w 10770785"/>
              <a:gd name="connsiteY9" fmla="*/ 439981 h 4816194"/>
              <a:gd name="connsiteX10" fmla="*/ 477540 w 10770785"/>
              <a:gd name="connsiteY10" fmla="*/ 15911 h 4816194"/>
              <a:gd name="connsiteX0" fmla="*/ 477540 w 10770785"/>
              <a:gd name="connsiteY0" fmla="*/ 15911 h 4693997"/>
              <a:gd name="connsiteX1" fmla="*/ 5076043 w 10770785"/>
              <a:gd name="connsiteY1" fmla="*/ 2660 h 4693997"/>
              <a:gd name="connsiteX2" fmla="*/ 6653052 w 10770785"/>
              <a:gd name="connsiteY2" fmla="*/ 1659183 h 4693997"/>
              <a:gd name="connsiteX3" fmla="*/ 10098617 w 10770785"/>
              <a:gd name="connsiteY3" fmla="*/ 2374799 h 4693997"/>
              <a:gd name="connsiteX4" fmla="*/ 10761225 w 10770785"/>
              <a:gd name="connsiteY4" fmla="*/ 4124085 h 4693997"/>
              <a:gd name="connsiteX5" fmla="*/ 10257644 w 10770785"/>
              <a:gd name="connsiteY5" fmla="*/ 4680677 h 4693997"/>
              <a:gd name="connsiteX6" fmla="*/ 6732565 w 10770785"/>
              <a:gd name="connsiteY6" fmla="*/ 4693929 h 4693997"/>
              <a:gd name="connsiteX7" fmla="*/ 5301331 w 10770785"/>
              <a:gd name="connsiteY7" fmla="*/ 2997651 h 4693997"/>
              <a:gd name="connsiteX8" fmla="*/ 530548 w 10770785"/>
              <a:gd name="connsiteY8" fmla="*/ 2374800 h 4693997"/>
              <a:gd name="connsiteX9" fmla="*/ 460 w 10770785"/>
              <a:gd name="connsiteY9" fmla="*/ 439981 h 4693997"/>
              <a:gd name="connsiteX10" fmla="*/ 477540 w 10770785"/>
              <a:gd name="connsiteY10" fmla="*/ 15911 h 4693997"/>
              <a:gd name="connsiteX0" fmla="*/ 477540 w 10770785"/>
              <a:gd name="connsiteY0" fmla="*/ 15911 h 4693997"/>
              <a:gd name="connsiteX1" fmla="*/ 5076043 w 10770785"/>
              <a:gd name="connsiteY1" fmla="*/ 2660 h 4693997"/>
              <a:gd name="connsiteX2" fmla="*/ 6653052 w 10770785"/>
              <a:gd name="connsiteY2" fmla="*/ 1659183 h 4693997"/>
              <a:gd name="connsiteX3" fmla="*/ 10098617 w 10770785"/>
              <a:gd name="connsiteY3" fmla="*/ 2374799 h 4693997"/>
              <a:gd name="connsiteX4" fmla="*/ 10761225 w 10770785"/>
              <a:gd name="connsiteY4" fmla="*/ 4124085 h 4693997"/>
              <a:gd name="connsiteX5" fmla="*/ 10257644 w 10770785"/>
              <a:gd name="connsiteY5" fmla="*/ 4680677 h 4693997"/>
              <a:gd name="connsiteX6" fmla="*/ 6732565 w 10770785"/>
              <a:gd name="connsiteY6" fmla="*/ 4693929 h 4693997"/>
              <a:gd name="connsiteX7" fmla="*/ 5301331 w 10770785"/>
              <a:gd name="connsiteY7" fmla="*/ 2997651 h 4693997"/>
              <a:gd name="connsiteX8" fmla="*/ 530548 w 10770785"/>
              <a:gd name="connsiteY8" fmla="*/ 2374800 h 4693997"/>
              <a:gd name="connsiteX9" fmla="*/ 460 w 10770785"/>
              <a:gd name="connsiteY9" fmla="*/ 439981 h 4693997"/>
              <a:gd name="connsiteX10" fmla="*/ 477540 w 10770785"/>
              <a:gd name="connsiteY10" fmla="*/ 15911 h 4693997"/>
              <a:gd name="connsiteX0" fmla="*/ 477540 w 10768657"/>
              <a:gd name="connsiteY0" fmla="*/ 15911 h 4693997"/>
              <a:gd name="connsiteX1" fmla="*/ 5076043 w 10768657"/>
              <a:gd name="connsiteY1" fmla="*/ 2660 h 4693997"/>
              <a:gd name="connsiteX2" fmla="*/ 6653052 w 10768657"/>
              <a:gd name="connsiteY2" fmla="*/ 1659183 h 4693997"/>
              <a:gd name="connsiteX3" fmla="*/ 10132907 w 10768657"/>
              <a:gd name="connsiteY3" fmla="*/ 2386229 h 4693997"/>
              <a:gd name="connsiteX4" fmla="*/ 10761225 w 10768657"/>
              <a:gd name="connsiteY4" fmla="*/ 4124085 h 4693997"/>
              <a:gd name="connsiteX5" fmla="*/ 10257644 w 10768657"/>
              <a:gd name="connsiteY5" fmla="*/ 4680677 h 4693997"/>
              <a:gd name="connsiteX6" fmla="*/ 6732565 w 10768657"/>
              <a:gd name="connsiteY6" fmla="*/ 4693929 h 4693997"/>
              <a:gd name="connsiteX7" fmla="*/ 5301331 w 10768657"/>
              <a:gd name="connsiteY7" fmla="*/ 2997651 h 4693997"/>
              <a:gd name="connsiteX8" fmla="*/ 530548 w 10768657"/>
              <a:gd name="connsiteY8" fmla="*/ 2374800 h 4693997"/>
              <a:gd name="connsiteX9" fmla="*/ 460 w 10768657"/>
              <a:gd name="connsiteY9" fmla="*/ 439981 h 4693997"/>
              <a:gd name="connsiteX10" fmla="*/ 477540 w 10768657"/>
              <a:gd name="connsiteY10" fmla="*/ 15911 h 4693997"/>
              <a:gd name="connsiteX0" fmla="*/ 477540 w 10768657"/>
              <a:gd name="connsiteY0" fmla="*/ 15911 h 4693997"/>
              <a:gd name="connsiteX1" fmla="*/ 5076043 w 10768657"/>
              <a:gd name="connsiteY1" fmla="*/ 2660 h 4693997"/>
              <a:gd name="connsiteX2" fmla="*/ 6653052 w 10768657"/>
              <a:gd name="connsiteY2" fmla="*/ 1659183 h 4693997"/>
              <a:gd name="connsiteX3" fmla="*/ 10132907 w 10768657"/>
              <a:gd name="connsiteY3" fmla="*/ 2386229 h 4693997"/>
              <a:gd name="connsiteX4" fmla="*/ 10761225 w 10768657"/>
              <a:gd name="connsiteY4" fmla="*/ 4124085 h 4693997"/>
              <a:gd name="connsiteX5" fmla="*/ 10257644 w 10768657"/>
              <a:gd name="connsiteY5" fmla="*/ 4680677 h 4693997"/>
              <a:gd name="connsiteX6" fmla="*/ 6732565 w 10768657"/>
              <a:gd name="connsiteY6" fmla="*/ 4693929 h 4693997"/>
              <a:gd name="connsiteX7" fmla="*/ 5301331 w 10768657"/>
              <a:gd name="connsiteY7" fmla="*/ 2997651 h 4693997"/>
              <a:gd name="connsiteX8" fmla="*/ 530548 w 10768657"/>
              <a:gd name="connsiteY8" fmla="*/ 2374800 h 4693997"/>
              <a:gd name="connsiteX9" fmla="*/ 460 w 10768657"/>
              <a:gd name="connsiteY9" fmla="*/ 439981 h 4693997"/>
              <a:gd name="connsiteX10" fmla="*/ 477540 w 10768657"/>
              <a:gd name="connsiteY10" fmla="*/ 15911 h 4693997"/>
              <a:gd name="connsiteX0" fmla="*/ 477540 w 10762181"/>
              <a:gd name="connsiteY0" fmla="*/ 15911 h 4693997"/>
              <a:gd name="connsiteX1" fmla="*/ 5076043 w 10762181"/>
              <a:gd name="connsiteY1" fmla="*/ 2660 h 4693997"/>
              <a:gd name="connsiteX2" fmla="*/ 6653052 w 10762181"/>
              <a:gd name="connsiteY2" fmla="*/ 1659183 h 4693997"/>
              <a:gd name="connsiteX3" fmla="*/ 10292927 w 10762181"/>
              <a:gd name="connsiteY3" fmla="*/ 2386229 h 4693997"/>
              <a:gd name="connsiteX4" fmla="*/ 10761225 w 10762181"/>
              <a:gd name="connsiteY4" fmla="*/ 4124085 h 4693997"/>
              <a:gd name="connsiteX5" fmla="*/ 10257644 w 10762181"/>
              <a:gd name="connsiteY5" fmla="*/ 4680677 h 4693997"/>
              <a:gd name="connsiteX6" fmla="*/ 6732565 w 10762181"/>
              <a:gd name="connsiteY6" fmla="*/ 4693929 h 4693997"/>
              <a:gd name="connsiteX7" fmla="*/ 5301331 w 10762181"/>
              <a:gd name="connsiteY7" fmla="*/ 2997651 h 4693997"/>
              <a:gd name="connsiteX8" fmla="*/ 530548 w 10762181"/>
              <a:gd name="connsiteY8" fmla="*/ 2374800 h 4693997"/>
              <a:gd name="connsiteX9" fmla="*/ 460 w 10762181"/>
              <a:gd name="connsiteY9" fmla="*/ 439981 h 4693997"/>
              <a:gd name="connsiteX10" fmla="*/ 477540 w 10762181"/>
              <a:gd name="connsiteY10" fmla="*/ 15911 h 469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62181" h="4693997">
                <a:moveTo>
                  <a:pt x="477540" y="15911"/>
                </a:moveTo>
                <a:cubicBezTo>
                  <a:pt x="846393" y="9284"/>
                  <a:pt x="4219070" y="-6176"/>
                  <a:pt x="5076043" y="2660"/>
                </a:cubicBezTo>
                <a:cubicBezTo>
                  <a:pt x="5933016" y="11496"/>
                  <a:pt x="5783571" y="1261921"/>
                  <a:pt x="6653052" y="1659183"/>
                </a:cubicBezTo>
                <a:cubicBezTo>
                  <a:pt x="7522533" y="2056445"/>
                  <a:pt x="9825401" y="2386892"/>
                  <a:pt x="10292927" y="2386229"/>
                </a:cubicBezTo>
                <a:cubicBezTo>
                  <a:pt x="10760453" y="2385566"/>
                  <a:pt x="10767105" y="3741677"/>
                  <a:pt x="10761225" y="4124085"/>
                </a:cubicBezTo>
                <a:cubicBezTo>
                  <a:pt x="10755345" y="4506493"/>
                  <a:pt x="10796565" y="4678468"/>
                  <a:pt x="10257644" y="4680677"/>
                </a:cubicBezTo>
                <a:lnTo>
                  <a:pt x="6732565" y="4693929"/>
                </a:lnTo>
                <a:cubicBezTo>
                  <a:pt x="6131800" y="4704973"/>
                  <a:pt x="6335000" y="3384172"/>
                  <a:pt x="5301331" y="2997651"/>
                </a:cubicBezTo>
                <a:cubicBezTo>
                  <a:pt x="4267662" y="2611130"/>
                  <a:pt x="1042967" y="2377008"/>
                  <a:pt x="530548" y="2374800"/>
                </a:cubicBezTo>
                <a:cubicBezTo>
                  <a:pt x="18129" y="2372592"/>
                  <a:pt x="9295" y="833129"/>
                  <a:pt x="460" y="439981"/>
                </a:cubicBezTo>
                <a:cubicBezTo>
                  <a:pt x="-8375" y="46833"/>
                  <a:pt x="108687" y="22538"/>
                  <a:pt x="477540" y="15911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81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24" grpId="0" build="p"/>
      <p:bldP spid="27" grpId="0"/>
      <p:bldP spid="30" grpId="0"/>
      <p:bldP spid="33" grpId="0"/>
      <p:bldP spid="34" grpId="0"/>
      <p:bldP spid="20" grpId="0" animBg="1"/>
      <p:bldP spid="21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Meshes </a:t>
            </a:r>
            <a:r>
              <a:rPr lang="en-US" b="1" dirty="0"/>
              <a:t>+</a:t>
            </a:r>
            <a:r>
              <a:rPr lang="en-US" dirty="0" smtClean="0"/>
              <a:t> </a:t>
            </a:r>
            <a:r>
              <a:rPr lang="en-US" dirty="0"/>
              <a:t>Implicit </a:t>
            </a:r>
            <a:r>
              <a:rPr lang="en-US" dirty="0" smtClean="0"/>
              <a:t>surfaces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1323" y="1439929"/>
            <a:ext cx="8946541" cy="45036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/>
              <a:t>Use them together: take the best of each.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7720" y="2225721"/>
            <a:ext cx="30763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/>
              <a:t>Meshes </a:t>
            </a:r>
            <a:r>
              <a:rPr lang="en-US" sz="2400" u="sng" dirty="0"/>
              <a:t>for: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86025" y="2855173"/>
            <a:ext cx="3318298" cy="853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Skin elasticity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(parameterization)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86024" y="3703670"/>
            <a:ext cx="3318300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Fast rendering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912340" y="2225721"/>
            <a:ext cx="3670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u="sng" dirty="0" smtClean="0"/>
              <a:t>Implicit surfaces </a:t>
            </a:r>
            <a:r>
              <a:rPr lang="en-US" sz="2400" u="sng" dirty="0"/>
              <a:t>for: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761977" y="2852446"/>
            <a:ext cx="3239523" cy="1142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Limbs rigidity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761977" y="3703669"/>
            <a:ext cx="3430023" cy="484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Fast collision detection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14" name="2d_defform_b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59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95378" y="2074929"/>
            <a:ext cx="3049932" cy="384024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5" name="Straight Connector 14"/>
          <p:cNvCxnSpPr/>
          <p:nvPr/>
        </p:nvCxnSpPr>
        <p:spPr>
          <a:xfrm flipH="1">
            <a:off x="5044053" y="4469423"/>
            <a:ext cx="414342" cy="486899"/>
          </a:xfrm>
          <a:prstGeom prst="line">
            <a:avLst/>
          </a:prstGeom>
          <a:ln w="168275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4448175" y="3186113"/>
            <a:ext cx="471488" cy="71437"/>
          </a:xfrm>
          <a:prstGeom prst="line">
            <a:avLst/>
          </a:prstGeom>
          <a:ln w="168275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484278" y="5019675"/>
            <a:ext cx="398872" cy="35072"/>
          </a:xfrm>
          <a:prstGeom prst="line">
            <a:avLst/>
          </a:prstGeom>
          <a:ln w="168275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017678" y="5111750"/>
            <a:ext cx="24222" cy="746272"/>
          </a:xfrm>
          <a:prstGeom prst="line">
            <a:avLst/>
          </a:prstGeom>
          <a:ln w="168275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784975" y="5099050"/>
            <a:ext cx="9526" cy="742950"/>
          </a:xfrm>
          <a:prstGeom prst="line">
            <a:avLst/>
          </a:prstGeom>
          <a:ln w="168275">
            <a:solidFill>
              <a:srgbClr val="00B050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5000627" y="3070835"/>
            <a:ext cx="1814410" cy="1958364"/>
          </a:xfrm>
          <a:custGeom>
            <a:avLst/>
            <a:gdLst>
              <a:gd name="connsiteX0" fmla="*/ 0 w 1972607"/>
              <a:gd name="connsiteY0" fmla="*/ 222984 h 2026384"/>
              <a:gd name="connsiteX1" fmla="*/ 1295400 w 1972607"/>
              <a:gd name="connsiteY1" fmla="*/ 45184 h 2026384"/>
              <a:gd name="connsiteX2" fmla="*/ 1905000 w 1972607"/>
              <a:gd name="connsiteY2" fmla="*/ 959584 h 2026384"/>
              <a:gd name="connsiteX3" fmla="*/ 1930400 w 1972607"/>
              <a:gd name="connsiteY3" fmla="*/ 2026384 h 2026384"/>
              <a:gd name="connsiteX0" fmla="*/ 0 w 1975963"/>
              <a:gd name="connsiteY0" fmla="*/ 108746 h 1912146"/>
              <a:gd name="connsiteX1" fmla="*/ 1244600 w 1975963"/>
              <a:gd name="connsiteY1" fmla="*/ 96046 h 1912146"/>
              <a:gd name="connsiteX2" fmla="*/ 1905000 w 1975963"/>
              <a:gd name="connsiteY2" fmla="*/ 845346 h 1912146"/>
              <a:gd name="connsiteX3" fmla="*/ 1930400 w 1975963"/>
              <a:gd name="connsiteY3" fmla="*/ 1912146 h 1912146"/>
              <a:gd name="connsiteX0" fmla="*/ 0 w 1975963"/>
              <a:gd name="connsiteY0" fmla="*/ 86569 h 1889969"/>
              <a:gd name="connsiteX1" fmla="*/ 1244600 w 1975963"/>
              <a:gd name="connsiteY1" fmla="*/ 73869 h 1889969"/>
              <a:gd name="connsiteX2" fmla="*/ 1905000 w 1975963"/>
              <a:gd name="connsiteY2" fmla="*/ 823169 h 1889969"/>
              <a:gd name="connsiteX3" fmla="*/ 1930400 w 1975963"/>
              <a:gd name="connsiteY3" fmla="*/ 1889969 h 1889969"/>
              <a:gd name="connsiteX0" fmla="*/ 0 w 1943763"/>
              <a:gd name="connsiteY0" fmla="*/ 87456 h 1890856"/>
              <a:gd name="connsiteX1" fmla="*/ 1244600 w 1943763"/>
              <a:gd name="connsiteY1" fmla="*/ 74756 h 1890856"/>
              <a:gd name="connsiteX2" fmla="*/ 1803400 w 1943763"/>
              <a:gd name="connsiteY2" fmla="*/ 836756 h 1890856"/>
              <a:gd name="connsiteX3" fmla="*/ 1930400 w 1943763"/>
              <a:gd name="connsiteY3" fmla="*/ 1890856 h 1890856"/>
              <a:gd name="connsiteX0" fmla="*/ 0 w 1938073"/>
              <a:gd name="connsiteY0" fmla="*/ 87456 h 1890856"/>
              <a:gd name="connsiteX1" fmla="*/ 1244600 w 1938073"/>
              <a:gd name="connsiteY1" fmla="*/ 74756 h 1890856"/>
              <a:gd name="connsiteX2" fmla="*/ 1803400 w 1938073"/>
              <a:gd name="connsiteY2" fmla="*/ 836756 h 1890856"/>
              <a:gd name="connsiteX3" fmla="*/ 1930400 w 1938073"/>
              <a:gd name="connsiteY3" fmla="*/ 1890856 h 1890856"/>
              <a:gd name="connsiteX0" fmla="*/ 0 w 1837397"/>
              <a:gd name="connsiteY0" fmla="*/ 87456 h 1941656"/>
              <a:gd name="connsiteX1" fmla="*/ 1244600 w 1837397"/>
              <a:gd name="connsiteY1" fmla="*/ 74756 h 1941656"/>
              <a:gd name="connsiteX2" fmla="*/ 1803400 w 1837397"/>
              <a:gd name="connsiteY2" fmla="*/ 836756 h 1941656"/>
              <a:gd name="connsiteX3" fmla="*/ 1752600 w 1837397"/>
              <a:gd name="connsiteY3" fmla="*/ 1941656 h 1941656"/>
              <a:gd name="connsiteX0" fmla="*/ 0 w 1829923"/>
              <a:gd name="connsiteY0" fmla="*/ 87456 h 1941656"/>
              <a:gd name="connsiteX1" fmla="*/ 1244600 w 1829923"/>
              <a:gd name="connsiteY1" fmla="*/ 74756 h 1941656"/>
              <a:gd name="connsiteX2" fmla="*/ 1803400 w 1829923"/>
              <a:gd name="connsiteY2" fmla="*/ 836756 h 1941656"/>
              <a:gd name="connsiteX3" fmla="*/ 1752600 w 1829923"/>
              <a:gd name="connsiteY3" fmla="*/ 1941656 h 1941656"/>
              <a:gd name="connsiteX0" fmla="*/ 0 w 1838836"/>
              <a:gd name="connsiteY0" fmla="*/ 87456 h 1954356"/>
              <a:gd name="connsiteX1" fmla="*/ 1244600 w 1838836"/>
              <a:gd name="connsiteY1" fmla="*/ 74756 h 1954356"/>
              <a:gd name="connsiteX2" fmla="*/ 1803400 w 1838836"/>
              <a:gd name="connsiteY2" fmla="*/ 836756 h 1954356"/>
              <a:gd name="connsiteX3" fmla="*/ 1790700 w 1838836"/>
              <a:gd name="connsiteY3" fmla="*/ 1954356 h 1954356"/>
              <a:gd name="connsiteX0" fmla="*/ 0 w 1810562"/>
              <a:gd name="connsiteY0" fmla="*/ 88345 h 1955245"/>
              <a:gd name="connsiteX1" fmla="*/ 1244600 w 1810562"/>
              <a:gd name="connsiteY1" fmla="*/ 75645 h 1955245"/>
              <a:gd name="connsiteX2" fmla="*/ 1765300 w 1810562"/>
              <a:gd name="connsiteY2" fmla="*/ 850345 h 1955245"/>
              <a:gd name="connsiteX3" fmla="*/ 1790700 w 1810562"/>
              <a:gd name="connsiteY3" fmla="*/ 1955245 h 1955245"/>
              <a:gd name="connsiteX0" fmla="*/ 0 w 1794188"/>
              <a:gd name="connsiteY0" fmla="*/ 88345 h 1955245"/>
              <a:gd name="connsiteX1" fmla="*/ 1244600 w 1794188"/>
              <a:gd name="connsiteY1" fmla="*/ 75645 h 1955245"/>
              <a:gd name="connsiteX2" fmla="*/ 1765300 w 1794188"/>
              <a:gd name="connsiteY2" fmla="*/ 850345 h 1955245"/>
              <a:gd name="connsiteX3" fmla="*/ 1790700 w 1794188"/>
              <a:gd name="connsiteY3" fmla="*/ 1955245 h 1955245"/>
              <a:gd name="connsiteX0" fmla="*/ 0 w 1802530"/>
              <a:gd name="connsiteY0" fmla="*/ 84797 h 1951697"/>
              <a:gd name="connsiteX1" fmla="*/ 1244600 w 1802530"/>
              <a:gd name="connsiteY1" fmla="*/ 72097 h 1951697"/>
              <a:gd name="connsiteX2" fmla="*/ 1778000 w 1802530"/>
              <a:gd name="connsiteY2" fmla="*/ 795997 h 1951697"/>
              <a:gd name="connsiteX3" fmla="*/ 1790700 w 1802530"/>
              <a:gd name="connsiteY3" fmla="*/ 1951697 h 1951697"/>
              <a:gd name="connsiteX0" fmla="*/ 0 w 1793005"/>
              <a:gd name="connsiteY0" fmla="*/ 101096 h 1939421"/>
              <a:gd name="connsiteX1" fmla="*/ 1235075 w 1793005"/>
              <a:gd name="connsiteY1" fmla="*/ 59821 h 1939421"/>
              <a:gd name="connsiteX2" fmla="*/ 1768475 w 1793005"/>
              <a:gd name="connsiteY2" fmla="*/ 783721 h 1939421"/>
              <a:gd name="connsiteX3" fmla="*/ 1781175 w 1793005"/>
              <a:gd name="connsiteY3" fmla="*/ 1939421 h 1939421"/>
              <a:gd name="connsiteX0" fmla="*/ 0 w 1809201"/>
              <a:gd name="connsiteY0" fmla="*/ 116890 h 1955215"/>
              <a:gd name="connsiteX1" fmla="*/ 1244600 w 1809201"/>
              <a:gd name="connsiteY1" fmla="*/ 53390 h 1955215"/>
              <a:gd name="connsiteX2" fmla="*/ 1768475 w 1809201"/>
              <a:gd name="connsiteY2" fmla="*/ 799515 h 1955215"/>
              <a:gd name="connsiteX3" fmla="*/ 1781175 w 1809201"/>
              <a:gd name="connsiteY3" fmla="*/ 1955215 h 1955215"/>
              <a:gd name="connsiteX0" fmla="*/ 0 w 1831164"/>
              <a:gd name="connsiteY0" fmla="*/ 115950 h 1954275"/>
              <a:gd name="connsiteX1" fmla="*/ 1244600 w 1831164"/>
              <a:gd name="connsiteY1" fmla="*/ 52450 h 1954275"/>
              <a:gd name="connsiteX2" fmla="*/ 1797050 w 1831164"/>
              <a:gd name="connsiteY2" fmla="*/ 785875 h 1954275"/>
              <a:gd name="connsiteX3" fmla="*/ 1781175 w 1831164"/>
              <a:gd name="connsiteY3" fmla="*/ 1954275 h 1954275"/>
              <a:gd name="connsiteX0" fmla="*/ 0 w 1824265"/>
              <a:gd name="connsiteY0" fmla="*/ 115950 h 1954275"/>
              <a:gd name="connsiteX1" fmla="*/ 1244600 w 1824265"/>
              <a:gd name="connsiteY1" fmla="*/ 52450 h 1954275"/>
              <a:gd name="connsiteX2" fmla="*/ 1797050 w 1824265"/>
              <a:gd name="connsiteY2" fmla="*/ 785875 h 1954275"/>
              <a:gd name="connsiteX3" fmla="*/ 1781175 w 1824265"/>
              <a:gd name="connsiteY3" fmla="*/ 1954275 h 1954275"/>
              <a:gd name="connsiteX0" fmla="*/ 0 w 1818794"/>
              <a:gd name="connsiteY0" fmla="*/ 115950 h 1954275"/>
              <a:gd name="connsiteX1" fmla="*/ 1244600 w 1818794"/>
              <a:gd name="connsiteY1" fmla="*/ 52450 h 1954275"/>
              <a:gd name="connsiteX2" fmla="*/ 1797050 w 1818794"/>
              <a:gd name="connsiteY2" fmla="*/ 785875 h 1954275"/>
              <a:gd name="connsiteX3" fmla="*/ 1781175 w 1818794"/>
              <a:gd name="connsiteY3" fmla="*/ 1954275 h 1954275"/>
              <a:gd name="connsiteX0" fmla="*/ 0 w 1826146"/>
              <a:gd name="connsiteY0" fmla="*/ 115950 h 1954275"/>
              <a:gd name="connsiteX1" fmla="*/ 1244600 w 1826146"/>
              <a:gd name="connsiteY1" fmla="*/ 52450 h 1954275"/>
              <a:gd name="connsiteX2" fmla="*/ 1797050 w 1826146"/>
              <a:gd name="connsiteY2" fmla="*/ 785875 h 1954275"/>
              <a:gd name="connsiteX3" fmla="*/ 1781175 w 1826146"/>
              <a:gd name="connsiteY3" fmla="*/ 1954275 h 1954275"/>
              <a:gd name="connsiteX0" fmla="*/ 0 w 1823991"/>
              <a:gd name="connsiteY0" fmla="*/ 115950 h 1954275"/>
              <a:gd name="connsiteX1" fmla="*/ 1244600 w 1823991"/>
              <a:gd name="connsiteY1" fmla="*/ 52450 h 1954275"/>
              <a:gd name="connsiteX2" fmla="*/ 1797050 w 1823991"/>
              <a:gd name="connsiteY2" fmla="*/ 785875 h 1954275"/>
              <a:gd name="connsiteX3" fmla="*/ 1781175 w 1823991"/>
              <a:gd name="connsiteY3" fmla="*/ 1954275 h 1954275"/>
              <a:gd name="connsiteX0" fmla="*/ 0 w 1819311"/>
              <a:gd name="connsiteY0" fmla="*/ 116419 h 1954744"/>
              <a:gd name="connsiteX1" fmla="*/ 1244600 w 1819311"/>
              <a:gd name="connsiteY1" fmla="*/ 52919 h 1954744"/>
              <a:gd name="connsiteX2" fmla="*/ 1790700 w 1819311"/>
              <a:gd name="connsiteY2" fmla="*/ 792694 h 1954744"/>
              <a:gd name="connsiteX3" fmla="*/ 1781175 w 1819311"/>
              <a:gd name="connsiteY3" fmla="*/ 1954744 h 1954744"/>
              <a:gd name="connsiteX0" fmla="*/ 0 w 1841262"/>
              <a:gd name="connsiteY0" fmla="*/ 116419 h 1954744"/>
              <a:gd name="connsiteX1" fmla="*/ 1244600 w 1841262"/>
              <a:gd name="connsiteY1" fmla="*/ 52919 h 1954744"/>
              <a:gd name="connsiteX2" fmla="*/ 1790700 w 1841262"/>
              <a:gd name="connsiteY2" fmla="*/ 792694 h 1954744"/>
              <a:gd name="connsiteX3" fmla="*/ 1816100 w 1841262"/>
              <a:gd name="connsiteY3" fmla="*/ 1370545 h 1954744"/>
              <a:gd name="connsiteX4" fmla="*/ 1781175 w 1841262"/>
              <a:gd name="connsiteY4" fmla="*/ 1954744 h 1954744"/>
              <a:gd name="connsiteX0" fmla="*/ 0 w 1830452"/>
              <a:gd name="connsiteY0" fmla="*/ 116419 h 1954744"/>
              <a:gd name="connsiteX1" fmla="*/ 1244600 w 1830452"/>
              <a:gd name="connsiteY1" fmla="*/ 52919 h 1954744"/>
              <a:gd name="connsiteX2" fmla="*/ 1790700 w 1830452"/>
              <a:gd name="connsiteY2" fmla="*/ 792694 h 1954744"/>
              <a:gd name="connsiteX3" fmla="*/ 1787525 w 1830452"/>
              <a:gd name="connsiteY3" fmla="*/ 1221320 h 1954744"/>
              <a:gd name="connsiteX4" fmla="*/ 1781175 w 1830452"/>
              <a:gd name="connsiteY4" fmla="*/ 1954744 h 1954744"/>
              <a:gd name="connsiteX0" fmla="*/ 0 w 1791061"/>
              <a:gd name="connsiteY0" fmla="*/ 99488 h 1937813"/>
              <a:gd name="connsiteX1" fmla="*/ 1244600 w 1791061"/>
              <a:gd name="connsiteY1" fmla="*/ 35988 h 1937813"/>
              <a:gd name="connsiteX2" fmla="*/ 1720850 w 1791061"/>
              <a:gd name="connsiteY2" fmla="*/ 547163 h 1937813"/>
              <a:gd name="connsiteX3" fmla="*/ 1787525 w 1791061"/>
              <a:gd name="connsiteY3" fmla="*/ 1204389 h 1937813"/>
              <a:gd name="connsiteX4" fmla="*/ 1781175 w 1791061"/>
              <a:gd name="connsiteY4" fmla="*/ 1937813 h 1937813"/>
              <a:gd name="connsiteX0" fmla="*/ 0 w 1801455"/>
              <a:gd name="connsiteY0" fmla="*/ 98312 h 1936637"/>
              <a:gd name="connsiteX1" fmla="*/ 1244600 w 1801455"/>
              <a:gd name="connsiteY1" fmla="*/ 34812 h 1936637"/>
              <a:gd name="connsiteX2" fmla="*/ 1746250 w 1801455"/>
              <a:gd name="connsiteY2" fmla="*/ 530112 h 1936637"/>
              <a:gd name="connsiteX3" fmla="*/ 1787525 w 1801455"/>
              <a:gd name="connsiteY3" fmla="*/ 1203213 h 1936637"/>
              <a:gd name="connsiteX4" fmla="*/ 1781175 w 1801455"/>
              <a:gd name="connsiteY4" fmla="*/ 1936637 h 1936637"/>
              <a:gd name="connsiteX0" fmla="*/ 0 w 1794195"/>
              <a:gd name="connsiteY0" fmla="*/ 98781 h 1937106"/>
              <a:gd name="connsiteX1" fmla="*/ 1244600 w 1794195"/>
              <a:gd name="connsiteY1" fmla="*/ 35281 h 1937106"/>
              <a:gd name="connsiteX2" fmla="*/ 1730375 w 1794195"/>
              <a:gd name="connsiteY2" fmla="*/ 536931 h 1937106"/>
              <a:gd name="connsiteX3" fmla="*/ 1787525 w 1794195"/>
              <a:gd name="connsiteY3" fmla="*/ 1203682 h 1937106"/>
              <a:gd name="connsiteX4" fmla="*/ 1781175 w 1794195"/>
              <a:gd name="connsiteY4" fmla="*/ 1937106 h 1937106"/>
              <a:gd name="connsiteX0" fmla="*/ 0 w 1790709"/>
              <a:gd name="connsiteY0" fmla="*/ 98781 h 1937106"/>
              <a:gd name="connsiteX1" fmla="*/ 1244600 w 1790709"/>
              <a:gd name="connsiteY1" fmla="*/ 35281 h 1937106"/>
              <a:gd name="connsiteX2" fmla="*/ 1730375 w 1790709"/>
              <a:gd name="connsiteY2" fmla="*/ 536931 h 1937106"/>
              <a:gd name="connsiteX3" fmla="*/ 1787525 w 1790709"/>
              <a:gd name="connsiteY3" fmla="*/ 1203682 h 1937106"/>
              <a:gd name="connsiteX4" fmla="*/ 1781175 w 1790709"/>
              <a:gd name="connsiteY4" fmla="*/ 1937106 h 1937106"/>
              <a:gd name="connsiteX0" fmla="*/ 0 w 1805929"/>
              <a:gd name="connsiteY0" fmla="*/ 98781 h 1937106"/>
              <a:gd name="connsiteX1" fmla="*/ 1244600 w 1805929"/>
              <a:gd name="connsiteY1" fmla="*/ 35281 h 1937106"/>
              <a:gd name="connsiteX2" fmla="*/ 1730375 w 1805929"/>
              <a:gd name="connsiteY2" fmla="*/ 536931 h 1937106"/>
              <a:gd name="connsiteX3" fmla="*/ 1803400 w 1805929"/>
              <a:gd name="connsiteY3" fmla="*/ 1194157 h 1937106"/>
              <a:gd name="connsiteX4" fmla="*/ 1781175 w 1805929"/>
              <a:gd name="connsiteY4" fmla="*/ 1937106 h 1937106"/>
              <a:gd name="connsiteX0" fmla="*/ 0 w 1805929"/>
              <a:gd name="connsiteY0" fmla="*/ 98781 h 1937106"/>
              <a:gd name="connsiteX1" fmla="*/ 1244600 w 1805929"/>
              <a:gd name="connsiteY1" fmla="*/ 35281 h 1937106"/>
              <a:gd name="connsiteX2" fmla="*/ 1730375 w 1805929"/>
              <a:gd name="connsiteY2" fmla="*/ 536931 h 1937106"/>
              <a:gd name="connsiteX3" fmla="*/ 1803400 w 1805929"/>
              <a:gd name="connsiteY3" fmla="*/ 1194157 h 1937106"/>
              <a:gd name="connsiteX4" fmla="*/ 1781175 w 1805929"/>
              <a:gd name="connsiteY4" fmla="*/ 1937106 h 1937106"/>
              <a:gd name="connsiteX0" fmla="*/ 0 w 1808573"/>
              <a:gd name="connsiteY0" fmla="*/ 97842 h 1936167"/>
              <a:gd name="connsiteX1" fmla="*/ 1244600 w 1808573"/>
              <a:gd name="connsiteY1" fmla="*/ 34342 h 1936167"/>
              <a:gd name="connsiteX2" fmla="*/ 1739900 w 1808573"/>
              <a:gd name="connsiteY2" fmla="*/ 523292 h 1936167"/>
              <a:gd name="connsiteX3" fmla="*/ 1803400 w 1808573"/>
              <a:gd name="connsiteY3" fmla="*/ 1193218 h 1936167"/>
              <a:gd name="connsiteX4" fmla="*/ 1781175 w 1808573"/>
              <a:gd name="connsiteY4" fmla="*/ 1936167 h 1936167"/>
              <a:gd name="connsiteX0" fmla="*/ 0 w 1810094"/>
              <a:gd name="connsiteY0" fmla="*/ 109903 h 1948228"/>
              <a:gd name="connsiteX1" fmla="*/ 1212850 w 1810094"/>
              <a:gd name="connsiteY1" fmla="*/ 30528 h 1948228"/>
              <a:gd name="connsiteX2" fmla="*/ 1739900 w 1810094"/>
              <a:gd name="connsiteY2" fmla="*/ 535353 h 1948228"/>
              <a:gd name="connsiteX3" fmla="*/ 1803400 w 1810094"/>
              <a:gd name="connsiteY3" fmla="*/ 1205279 h 1948228"/>
              <a:gd name="connsiteX4" fmla="*/ 1781175 w 1810094"/>
              <a:gd name="connsiteY4" fmla="*/ 1948228 h 1948228"/>
              <a:gd name="connsiteX0" fmla="*/ 0 w 1810413"/>
              <a:gd name="connsiteY0" fmla="*/ 120039 h 1958364"/>
              <a:gd name="connsiteX1" fmla="*/ 1206500 w 1810413"/>
              <a:gd name="connsiteY1" fmla="*/ 27964 h 1958364"/>
              <a:gd name="connsiteX2" fmla="*/ 1739900 w 1810413"/>
              <a:gd name="connsiteY2" fmla="*/ 545489 h 1958364"/>
              <a:gd name="connsiteX3" fmla="*/ 1803400 w 1810413"/>
              <a:gd name="connsiteY3" fmla="*/ 1215415 h 1958364"/>
              <a:gd name="connsiteX4" fmla="*/ 1781175 w 1810413"/>
              <a:gd name="connsiteY4" fmla="*/ 1958364 h 1958364"/>
              <a:gd name="connsiteX0" fmla="*/ 0 w 1814410"/>
              <a:gd name="connsiteY0" fmla="*/ 120039 h 1958364"/>
              <a:gd name="connsiteX1" fmla="*/ 1206500 w 1814410"/>
              <a:gd name="connsiteY1" fmla="*/ 27964 h 1958364"/>
              <a:gd name="connsiteX2" fmla="*/ 1749425 w 1814410"/>
              <a:gd name="connsiteY2" fmla="*/ 545489 h 1958364"/>
              <a:gd name="connsiteX3" fmla="*/ 1803400 w 1814410"/>
              <a:gd name="connsiteY3" fmla="*/ 1215415 h 1958364"/>
              <a:gd name="connsiteX4" fmla="*/ 1781175 w 1814410"/>
              <a:gd name="connsiteY4" fmla="*/ 1958364 h 1958364"/>
              <a:gd name="connsiteX0" fmla="*/ 0 w 1814410"/>
              <a:gd name="connsiteY0" fmla="*/ 120039 h 1958364"/>
              <a:gd name="connsiteX1" fmla="*/ 1206500 w 1814410"/>
              <a:gd name="connsiteY1" fmla="*/ 27964 h 1958364"/>
              <a:gd name="connsiteX2" fmla="*/ 1749425 w 1814410"/>
              <a:gd name="connsiteY2" fmla="*/ 545489 h 1958364"/>
              <a:gd name="connsiteX3" fmla="*/ 1803400 w 1814410"/>
              <a:gd name="connsiteY3" fmla="*/ 1215415 h 1958364"/>
              <a:gd name="connsiteX4" fmla="*/ 1781175 w 1814410"/>
              <a:gd name="connsiteY4" fmla="*/ 1958364 h 1958364"/>
              <a:gd name="connsiteX0" fmla="*/ 0 w 1814410"/>
              <a:gd name="connsiteY0" fmla="*/ 120039 h 1961539"/>
              <a:gd name="connsiteX1" fmla="*/ 1206500 w 1814410"/>
              <a:gd name="connsiteY1" fmla="*/ 27964 h 1961539"/>
              <a:gd name="connsiteX2" fmla="*/ 1749425 w 1814410"/>
              <a:gd name="connsiteY2" fmla="*/ 545489 h 1961539"/>
              <a:gd name="connsiteX3" fmla="*/ 1803400 w 1814410"/>
              <a:gd name="connsiteY3" fmla="*/ 1215415 h 1961539"/>
              <a:gd name="connsiteX4" fmla="*/ 1778000 w 1814410"/>
              <a:gd name="connsiteY4" fmla="*/ 1961539 h 1961539"/>
              <a:gd name="connsiteX0" fmla="*/ 0 w 1814410"/>
              <a:gd name="connsiteY0" fmla="*/ 120039 h 1958364"/>
              <a:gd name="connsiteX1" fmla="*/ 1206500 w 1814410"/>
              <a:gd name="connsiteY1" fmla="*/ 27964 h 1958364"/>
              <a:gd name="connsiteX2" fmla="*/ 1749425 w 1814410"/>
              <a:gd name="connsiteY2" fmla="*/ 545489 h 1958364"/>
              <a:gd name="connsiteX3" fmla="*/ 1803400 w 1814410"/>
              <a:gd name="connsiteY3" fmla="*/ 1215415 h 1958364"/>
              <a:gd name="connsiteX4" fmla="*/ 1800225 w 1814410"/>
              <a:gd name="connsiteY4" fmla="*/ 1958364 h 195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4410" h="1958364">
                <a:moveTo>
                  <a:pt x="0" y="120039"/>
                </a:moveTo>
                <a:cubicBezTo>
                  <a:pt x="552450" y="33255"/>
                  <a:pt x="914929" y="-42944"/>
                  <a:pt x="1206500" y="27964"/>
                </a:cubicBezTo>
                <a:cubicBezTo>
                  <a:pt x="1498071" y="98872"/>
                  <a:pt x="1649942" y="347581"/>
                  <a:pt x="1749425" y="545489"/>
                </a:cubicBezTo>
                <a:cubicBezTo>
                  <a:pt x="1848908" y="743397"/>
                  <a:pt x="1804987" y="1021740"/>
                  <a:pt x="1803400" y="1215415"/>
                </a:cubicBezTo>
                <a:cubicBezTo>
                  <a:pt x="1801813" y="1409090"/>
                  <a:pt x="1806046" y="1860998"/>
                  <a:pt x="1800225" y="1958364"/>
                </a:cubicBezTo>
              </a:path>
            </a:pathLst>
          </a:custGeom>
          <a:noFill/>
          <a:ln w="165100"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93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66"/>
    </mc:Choice>
    <mc:Fallback xmlns="">
      <p:transition spd="slow" advTm="40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20" grpId="0" animBg="1"/>
      <p:bldP spid="20" grpId="1" animBg="1"/>
    </p:bldLst>
  </p:timing>
  <p:extLst mod="1">
    <p:ext uri="{E180D4A7-C9FB-4DFB-919C-405C955672EB}">
      <p14:showEvtLst xmlns:p14="http://schemas.microsoft.com/office/powerpoint/2010/main">
        <p14:playEvt time="10057" objId="14"/>
        <p14:stopEvt time="11978" objId="14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06" y="2721349"/>
            <a:ext cx="3011787" cy="3905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Implicit surfaces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45927" y="1403753"/>
                <a:ext cx="6500146" cy="2750683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en-US" sz="2400" dirty="0" smtClean="0"/>
                  <a:t>An implicit </a:t>
                </a:r>
                <a:r>
                  <a:rPr lang="en-US" sz="2400" dirty="0"/>
                  <a:t>s</a:t>
                </a:r>
                <a:r>
                  <a:rPr lang="en-US" sz="2400" dirty="0" smtClean="0"/>
                  <a:t>urface </a:t>
                </a:r>
                <a:r>
                  <a:rPr lang="en-US" sz="2400" i="1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S</a:t>
                </a:r>
                <a:r>
                  <a:rPr lang="en-US" sz="2400" i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400" dirty="0" smtClean="0"/>
                  <a:t>is defined by</a:t>
                </a:r>
              </a:p>
              <a:p>
                <a:pPr marL="0" indent="0" algn="ctr">
                  <a:buNone/>
                </a:pP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400" i="1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sz="2400" dirty="0" smtClean="0"/>
                  <a:t> with </a:t>
                </a:r>
                <a:r>
                  <a:rPr lang="en-US" sz="2400" i="1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S</a:t>
                </a:r>
                <a:r>
                  <a:rPr lang="en-US" sz="2400" i="1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  <m:t> | </m:t>
                        </m:r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</a:rPr>
                          <m:t>=0.5 </m:t>
                        </m: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45927" y="1403753"/>
                <a:ext cx="6500146" cy="2750683"/>
              </a:xfrm>
              <a:blipFill rotWithShape="0">
                <a:blip r:embed="rId5"/>
                <a:stretch>
                  <a:fillRect t="-17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06" y="2721349"/>
            <a:ext cx="3011787" cy="3905284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>
            <a:off x="6889060" y="4810589"/>
            <a:ext cx="889777" cy="306168"/>
          </a:xfrm>
          <a:prstGeom prst="straightConnector1">
            <a:avLst/>
          </a:prstGeom>
          <a:ln w="381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/>
              <p:cNvSpPr txBox="1">
                <a:spLocks/>
              </p:cNvSpPr>
              <p:nvPr/>
            </p:nvSpPr>
            <p:spPr>
              <a:xfrm>
                <a:off x="2989873" y="2937735"/>
                <a:ext cx="1527952" cy="4938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i="1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>
                              <a:solidFill>
                                <a:schemeClr val="accent1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  <m:r>
                        <a:rPr lang="fr-FR" b="0" i="1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&gt; </m:t>
                      </m:r>
                      <m:r>
                        <a:rPr lang="fr-FR" i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fr-FR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873" y="2937735"/>
                <a:ext cx="1527952" cy="49384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/>
              <p:cNvSpPr txBox="1">
                <a:spLocks/>
              </p:cNvSpPr>
              <p:nvPr/>
            </p:nvSpPr>
            <p:spPr>
              <a:xfrm>
                <a:off x="7373876" y="2862979"/>
                <a:ext cx="1897578" cy="4938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sz="22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200" b="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fr-FR" sz="2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fr-FR" sz="2200" b="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0.5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876" y="2862979"/>
                <a:ext cx="1897578" cy="493846"/>
              </a:xfrm>
              <a:prstGeom prst="rect">
                <a:avLst/>
              </a:prstGeom>
              <a:blipFill rotWithShape="0">
                <a:blip r:embed="rId8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7117864" y="4456253"/>
                <a:ext cx="968057" cy="4938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>
                  <a:buNone/>
                </a:pPr>
                <a:r>
                  <a:rPr lang="fr-FR" sz="220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fr-FR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𝛻</m:t>
                    </m:r>
                    <m:r>
                      <a:rPr lang="fr-FR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fr-F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endParaRPr lang="fr-FR" dirty="0">
                  <a:solidFill>
                    <a:schemeClr val="accent1">
                      <a:lumMod val="40000"/>
                      <a:lumOff val="6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7864" y="4456253"/>
                <a:ext cx="968057" cy="493846"/>
              </a:xfrm>
              <a:prstGeom prst="rect">
                <a:avLst/>
              </a:prstGeom>
              <a:blipFill rotWithShape="0">
                <a:blip r:embed="rId9"/>
                <a:stretch>
                  <a:fillRect l="-6962" t="-6173" b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>
            <a:stCxn id="28" idx="2"/>
          </p:cNvCxnSpPr>
          <p:nvPr/>
        </p:nvCxnSpPr>
        <p:spPr>
          <a:xfrm>
            <a:off x="3753849" y="3431581"/>
            <a:ext cx="1950466" cy="899398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9" idx="2"/>
          </p:cNvCxnSpPr>
          <p:nvPr/>
        </p:nvCxnSpPr>
        <p:spPr>
          <a:xfrm flipH="1">
            <a:off x="7176474" y="3356825"/>
            <a:ext cx="1146191" cy="128913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14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2142552" y="4502148"/>
                <a:ext cx="1897578" cy="4938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fr-FR" sz="220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200" b="0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fr-FR" sz="2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0" i="1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fr-FR" sz="2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552" y="4502148"/>
                <a:ext cx="1897578" cy="493846"/>
              </a:xfrm>
              <a:prstGeom prst="rect">
                <a:avLst/>
              </a:prstGeom>
              <a:blipFill rotWithShape="0">
                <a:blip r:embed="rId10"/>
                <a:stretch>
                  <a:fillRect b="-37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>
            <a:stCxn id="21" idx="3"/>
          </p:cNvCxnSpPr>
          <p:nvPr/>
        </p:nvCxnSpPr>
        <p:spPr>
          <a:xfrm flipV="1">
            <a:off x="4040130" y="4742853"/>
            <a:ext cx="817304" cy="6218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1908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1336"/>
    </mc:Choice>
    <mc:Fallback xmlns="">
      <p:transition advTm="51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20" grpId="0"/>
      <p:bldP spid="21" grpId="0"/>
      <p:bldP spid="21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435829" y="5838129"/>
            <a:ext cx="279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partitioning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28102" y="5789991"/>
            <a:ext cx="2576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Skinning weights</a:t>
            </a:r>
            <a:endParaRPr lang="en-US" sz="24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48196" y="1484586"/>
            <a:ext cx="2333485" cy="37942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966230" y="5479742"/>
                <a:ext cx="37211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1 partition </a:t>
                </a:r>
              </a:p>
              <a:p>
                <a:pPr algn="ctr"/>
                <a:r>
                  <a:rPr lang="en-US" sz="2400" dirty="0" smtClean="0"/>
                  <a:t>= </a:t>
                </a:r>
              </a:p>
              <a:p>
                <a:pPr algn="ctr"/>
                <a:r>
                  <a:rPr lang="en-US" sz="2400" dirty="0" smtClean="0"/>
                  <a:t>1 distance field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6230" y="5479742"/>
                <a:ext cx="3721100" cy="1200329"/>
              </a:xfrm>
              <a:prstGeom prst="rect">
                <a:avLst/>
              </a:prstGeom>
              <a:blipFill rotWithShape="0">
                <a:blip r:embed="rId5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55724" y="1483710"/>
            <a:ext cx="1746000" cy="379428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404087" y="5468796"/>
                <a:ext cx="3316462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Global distance field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fr-F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4087" y="5468796"/>
                <a:ext cx="3316462" cy="892552"/>
              </a:xfrm>
              <a:prstGeom prst="rect">
                <a:avLst/>
              </a:prstGeom>
              <a:blipFill rotWithShape="0">
                <a:blip r:embed="rId7"/>
                <a:stretch>
                  <a:fillRect l="-2206" t="-5442" r="-18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30" y="1483710"/>
            <a:ext cx="1911299" cy="37942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0740" y="1483712"/>
            <a:ext cx="1940178" cy="37942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Implicit skinning: overview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65218" y="3771124"/>
                <a:ext cx="4287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218" y="3771124"/>
                <a:ext cx="428724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939687" y="3771124"/>
                <a:ext cx="4287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687" y="3771124"/>
                <a:ext cx="428724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683332" y="2817375"/>
                <a:ext cx="4287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332" y="2817375"/>
                <a:ext cx="428724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48196" y="1928828"/>
                <a:ext cx="4287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⋯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8196" y="1928828"/>
                <a:ext cx="428724" cy="5232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633594" y="3013449"/>
                <a:ext cx="42872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/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3594" y="3013449"/>
                <a:ext cx="428724" cy="52322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6192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39"/>
    </mc:Choice>
    <mc:Fallback xmlns="">
      <p:transition spd="slow" advTm="14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3" grpId="0"/>
      <p:bldP spid="7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413617" cy="833471"/>
          </a:xfrm>
        </p:spPr>
        <p:txBody>
          <a:bodyPr/>
          <a:lstStyle/>
          <a:p>
            <a:r>
              <a:rPr lang="en-US" dirty="0"/>
              <a:t>During </a:t>
            </a:r>
            <a:r>
              <a:rPr lang="en-US" dirty="0" smtClean="0"/>
              <a:t>animation: 2 </a:t>
            </a:r>
            <a:r>
              <a:rPr lang="en-US" dirty="0"/>
              <a:t>ways to track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5894" y="4633149"/>
            <a:ext cx="4008442" cy="195670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8472" y="1759661"/>
            <a:ext cx="687600" cy="170074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930628" y="1759661"/>
            <a:ext cx="1353296" cy="17007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08422" y="2081995"/>
            <a:ext cx="234778" cy="27184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10" idx="4"/>
          </p:cNvCxnSpPr>
          <p:nvPr/>
        </p:nvCxnSpPr>
        <p:spPr>
          <a:xfrm flipH="1">
            <a:off x="2607276" y="2353844"/>
            <a:ext cx="18535" cy="5313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2207579" y="2477412"/>
            <a:ext cx="881610" cy="12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409568" y="2897541"/>
            <a:ext cx="197708" cy="271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07277" y="2894767"/>
            <a:ext cx="135923" cy="262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969694" y="2610033"/>
            <a:ext cx="923582" cy="9481"/>
          </a:xfrm>
          <a:prstGeom prst="straightConnector1">
            <a:avLst/>
          </a:prstGeom>
          <a:ln w="444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984609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2) Frame by frame (SIGGRAPH </a:t>
            </a:r>
            <a:r>
              <a:rPr lang="en-US" dirty="0"/>
              <a:t>Asia 2014)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103312" y="1179486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1) From the rest pose (SIGGRAPH 2013)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35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413617" cy="833471"/>
          </a:xfrm>
        </p:spPr>
        <p:txBody>
          <a:bodyPr/>
          <a:lstStyle/>
          <a:p>
            <a:r>
              <a:rPr lang="en-US" dirty="0"/>
              <a:t>During </a:t>
            </a:r>
            <a:r>
              <a:rPr lang="en-US" dirty="0" smtClean="0"/>
              <a:t>animation: 2 </a:t>
            </a:r>
            <a:r>
              <a:rPr lang="en-US" dirty="0"/>
              <a:t>ways to track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179486"/>
            <a:ext cx="9945688" cy="667264"/>
          </a:xfrm>
        </p:spPr>
        <p:txBody>
          <a:bodyPr>
            <a:normAutofit/>
          </a:bodyPr>
          <a:lstStyle/>
          <a:p>
            <a:r>
              <a:rPr lang="en-US" dirty="0" smtClean="0"/>
              <a:t>1) History independent </a:t>
            </a:r>
            <a:r>
              <a:rPr lang="en-US" sz="2000" dirty="0" smtClean="0"/>
              <a:t>(SIGGRAPH 2013)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984609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2) History dependent (SIGGRAPH </a:t>
            </a:r>
            <a:r>
              <a:rPr lang="en-US" dirty="0"/>
              <a:t>Asia 2014)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101619"/>
            <a:ext cx="2305945" cy="102007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753" y="2778663"/>
            <a:ext cx="2614147" cy="183995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-69252" y="3230572"/>
            <a:ext cx="373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Distance field &amp; mesh</a:t>
            </a:r>
          </a:p>
          <a:p>
            <a:pPr algn="ctr"/>
            <a:r>
              <a:rPr lang="en-US" sz="2000" dirty="0" smtClean="0"/>
              <a:t> at rest pose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066851" y="3571995"/>
            <a:ext cx="57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Bend mesh with Dual </a:t>
            </a:r>
            <a:r>
              <a:rPr lang="en-US" sz="2000" dirty="0" err="1" smtClean="0"/>
              <a:t>Quats</a:t>
            </a:r>
            <a:r>
              <a:rPr lang="en-US" sz="2000" dirty="0" smtClean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5664" y="4957200"/>
            <a:ext cx="375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Result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10465826" y="3481578"/>
            <a:ext cx="184150" cy="571499"/>
          </a:xfrm>
          <a:prstGeom prst="rect">
            <a:avLst/>
          </a:prstGeom>
          <a:noFill/>
          <a:ln w="2540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51" y="1690892"/>
            <a:ext cx="2616377" cy="184152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7" name="Straight Arrow Connector 36"/>
          <p:cNvCxnSpPr/>
          <p:nvPr/>
        </p:nvCxnSpPr>
        <p:spPr>
          <a:xfrm flipV="1">
            <a:off x="5878911" y="2516465"/>
            <a:ext cx="102912" cy="95190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5822677" y="3264818"/>
            <a:ext cx="56235" cy="11700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011533" y="3300750"/>
            <a:ext cx="129" cy="11754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144155" y="3264818"/>
            <a:ext cx="56494" cy="11700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6011533" y="2516465"/>
            <a:ext cx="57957" cy="71818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785928" y="2411070"/>
            <a:ext cx="102912" cy="101118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5894" y="4633149"/>
            <a:ext cx="4008442" cy="195670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8436634" y="1500996"/>
            <a:ext cx="0" cy="4595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39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4" grpId="0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413617" cy="833471"/>
          </a:xfrm>
        </p:spPr>
        <p:txBody>
          <a:bodyPr/>
          <a:lstStyle/>
          <a:p>
            <a:r>
              <a:rPr lang="en-US" dirty="0"/>
              <a:t>During </a:t>
            </a:r>
            <a:r>
              <a:rPr lang="en-US" dirty="0" smtClean="0"/>
              <a:t>animation: 2 </a:t>
            </a:r>
            <a:r>
              <a:rPr lang="en-US" dirty="0"/>
              <a:t>ways to track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179486"/>
            <a:ext cx="9945688" cy="667264"/>
          </a:xfrm>
        </p:spPr>
        <p:txBody>
          <a:bodyPr>
            <a:normAutofit/>
          </a:bodyPr>
          <a:lstStyle/>
          <a:p>
            <a:r>
              <a:rPr lang="en-US" dirty="0" smtClean="0"/>
              <a:t>1) From the rest pose </a:t>
            </a:r>
            <a:r>
              <a:rPr lang="en-US" sz="2000" dirty="0" smtClean="0"/>
              <a:t>(SIGGRAPH 2013)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984609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2) Frame by frame (SIGGRAPH </a:t>
            </a:r>
            <a:r>
              <a:rPr lang="en-US" dirty="0"/>
              <a:t>Asia 2014)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  <p:pic>
        <p:nvPicPr>
          <p:cNvPr id="17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2101619"/>
            <a:ext cx="2305945" cy="102007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753" y="2778663"/>
            <a:ext cx="2614147" cy="183995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-69252" y="3230572"/>
            <a:ext cx="373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Distance field &amp; mesh</a:t>
            </a:r>
          </a:p>
          <a:p>
            <a:pPr algn="ctr"/>
            <a:r>
              <a:rPr lang="en-US" sz="2000" dirty="0" smtClean="0"/>
              <a:t> at rest pose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066851" y="3571995"/>
            <a:ext cx="5727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Bend mesh with Dual </a:t>
            </a:r>
            <a:r>
              <a:rPr lang="en-US" sz="2000" dirty="0" err="1" smtClean="0"/>
              <a:t>Quats</a:t>
            </a:r>
            <a:r>
              <a:rPr lang="en-US" sz="2000" dirty="0" smtClean="0"/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35664" y="4957200"/>
            <a:ext cx="375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Result</a:t>
            </a:r>
            <a:endParaRPr lang="en-US" sz="2000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51" y="1690892"/>
            <a:ext cx="2616377" cy="184152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7" name="Straight Arrow Connector 36"/>
          <p:cNvCxnSpPr/>
          <p:nvPr/>
        </p:nvCxnSpPr>
        <p:spPr>
          <a:xfrm flipV="1">
            <a:off x="5878911" y="2516465"/>
            <a:ext cx="102912" cy="95190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5822677" y="3264818"/>
            <a:ext cx="56235" cy="11700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011533" y="3300750"/>
            <a:ext cx="129" cy="11754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144155" y="3264818"/>
            <a:ext cx="56494" cy="117005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6011533" y="2516465"/>
            <a:ext cx="57957" cy="71818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5785928" y="2411070"/>
            <a:ext cx="102912" cy="101118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8436634" y="1500996"/>
            <a:ext cx="0" cy="45950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0" y="6268164"/>
            <a:ext cx="3736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Frame: N</a:t>
            </a:r>
            <a:endParaRPr lang="en-US" sz="20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74" y="4406124"/>
            <a:ext cx="2616377" cy="184152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8" name="TextBox 27"/>
          <p:cNvSpPr txBox="1"/>
          <p:nvPr/>
        </p:nvSpPr>
        <p:spPr>
          <a:xfrm>
            <a:off x="4062031" y="6213894"/>
            <a:ext cx="373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Frame: </a:t>
            </a:r>
            <a:r>
              <a:rPr lang="en-US" sz="2000" dirty="0" smtClean="0"/>
              <a:t>N+1</a:t>
            </a:r>
          </a:p>
          <a:p>
            <a:pPr algn="ctr"/>
            <a:r>
              <a:rPr lang="en-US" sz="2000" dirty="0" smtClean="0"/>
              <a:t>Rigid skinning</a:t>
            </a:r>
            <a:endParaRPr lang="en-US" sz="20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37" y="4495262"/>
            <a:ext cx="3510237" cy="165403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697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1351" y="1699011"/>
            <a:ext cx="1746000" cy="379428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47304" y="2255515"/>
            <a:ext cx="3758198" cy="264519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980572" y="1699012"/>
            <a:ext cx="1746779" cy="3794285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Stages</a:t>
            </a:r>
            <a:endParaRPr lang="en-US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084" y="1699012"/>
            <a:ext cx="2333485" cy="37942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95277" y="5754190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Reconstruction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993412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Composition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0699750" y="3086100"/>
            <a:ext cx="320675" cy="171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0664182" y="3631877"/>
            <a:ext cx="356243" cy="1812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9615756" y="3480826"/>
            <a:ext cx="119434" cy="103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9575062" y="3308372"/>
            <a:ext cx="133350" cy="126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9509125" y="3560480"/>
            <a:ext cx="132612" cy="1218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9496853" y="3249146"/>
            <a:ext cx="132612" cy="995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65853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Projection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403806" y="1699011"/>
            <a:ext cx="2645194" cy="3758199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19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8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48"/>
    </mc:Choice>
    <mc:Fallback xmlns="">
      <p:transition spd="slow" advTm="19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2" grpId="0"/>
      <p:bldP spid="19" grpId="0"/>
      <p:bldP spid="26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/>
              <a:t>Context</a:t>
            </a:r>
            <a:endParaRPr lang="fr-FR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396" y="2281053"/>
            <a:ext cx="1475268" cy="24940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579" y="2276728"/>
            <a:ext cx="2322621" cy="249838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46" y="2276728"/>
            <a:ext cx="4504980" cy="253405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38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45925"/>
    </mc:Choice>
    <mc:Fallback xmlns="">
      <p:transition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298" y="1762110"/>
            <a:ext cx="6972300" cy="20258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1764000"/>
            <a:ext cx="6972300" cy="2025884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1764000"/>
            <a:ext cx="6972300" cy="2025884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1764000"/>
            <a:ext cx="6972300" cy="2025884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00" y="1764000"/>
            <a:ext cx="6972300" cy="2025884"/>
          </a:xfrm>
          <a:prstGeom prst="rect">
            <a:avLst/>
          </a:prstGeom>
          <a:ln w="19050" cap="sq">
            <a:noFill/>
            <a:prstDash val="solid"/>
            <a:miter lim="800000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2501" cy="853324"/>
          </a:xfrm>
        </p:spPr>
        <p:txBody>
          <a:bodyPr/>
          <a:lstStyle/>
          <a:p>
            <a:r>
              <a:rPr lang="en-US" noProof="0" dirty="0" smtClean="0"/>
              <a:t>Implicit surface </a:t>
            </a:r>
            <a:r>
              <a:rPr lang="en-US" dirty="0" smtClean="0"/>
              <a:t>interpolation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02074" y="3844629"/>
                <a:ext cx="11170574" cy="1550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fr-FR"/>
                </a:defPPr>
              </a:lstStyle>
              <a:p>
                <a:pPr algn="ctr">
                  <a:lnSpc>
                    <a:spcPct val="150000"/>
                  </a:lnSpc>
                </a:pPr>
                <a:r>
                  <a:rPr lang="fr-FR" sz="2400" dirty="0" smtClean="0"/>
                  <a:t>We </a:t>
                </a:r>
                <a:r>
                  <a:rPr lang="fr-FR" sz="2400" dirty="0"/>
                  <a:t>use Hermite Radial Basis </a:t>
                </a:r>
                <a:r>
                  <a:rPr lang="fr-FR" sz="2400" dirty="0" err="1" smtClean="0"/>
                  <a:t>Function</a:t>
                </a:r>
                <a:r>
                  <a:rPr lang="fr-FR" sz="2400" dirty="0" smtClean="0"/>
                  <a:t> [</a:t>
                </a:r>
                <a:r>
                  <a:rPr lang="fr-FR" sz="2400" dirty="0" err="1"/>
                  <a:t>Wendland</a:t>
                </a:r>
                <a:r>
                  <a:rPr lang="fr-FR" sz="2400" dirty="0"/>
                  <a:t> 2005</a:t>
                </a:r>
                <a:r>
                  <a:rPr lang="fr-FR" sz="2400" dirty="0" smtClean="0"/>
                  <a:t>] and </a:t>
                </a:r>
                <a:r>
                  <a:rPr lang="fr-FR" sz="2400" dirty="0" err="1" smtClean="0"/>
                  <a:t>seek</a:t>
                </a:r>
                <a:r>
                  <a:rPr lang="fr-FR" sz="2400" dirty="0" smtClean="0"/>
                  <a:t>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sz="2400" i="1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fr-FR" sz="2400" i="1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fr-FR" sz="2400" i="1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dirty="0" smtClean="0"/>
                  <a:t>:</a:t>
                </a:r>
                <a:endParaRPr lang="fr-FR" sz="2400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pt-B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pt-BR" sz="240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t-B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fr-F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pt-B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fr-F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  <m:e>
                        <m:d>
                          <m:dPr>
                            <m:ctrlPr>
                              <a:rPr lang="pt-BR" sz="2400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t-BR" sz="2400" i="1" smtClean="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α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40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</m:sub>
                            </m:sSub>
                            <m:r>
                              <a:rPr lang="fr-FR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m:rPr>
                                <m:sty m:val="p"/>
                              </m:rPr>
                              <a:rPr lang="el-GR" sz="240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ϕ</m:t>
                            </m:r>
                            <m:d>
                              <m:dPr>
                                <m:ctrlP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‖"/>
                                    <m:endChr m:val="‖"/>
                                    <m:ctrlPr>
                                      <a:rPr lang="fr-FR" sz="2400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sz="2400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fr-FR" sz="2400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sSub>
                                      <m:sSubPr>
                                        <m:ctrlPr>
                                          <a:rPr lang="fr-FR" sz="2400" i="1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fr-FR" sz="2400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𝐩</m:t>
                                        </m:r>
                                      </m:e>
                                      <m:sub>
                                        <m:r>
                                          <a:rPr lang="fr-FR" sz="2400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𝐢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  <m:r>
                              <a:rPr lang="fr-FR" sz="240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+ </m:t>
                            </m:r>
                            <m:sSubSup>
                              <m:sSubSupPr>
                                <m:ctrlPr>
                                  <a:rPr lang="fr-FR" sz="2400" i="1" smtClean="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fr-FR" sz="240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𝛃</m:t>
                                </m:r>
                              </m:e>
                              <m:sub>
                                <m:r>
                                  <a:rPr lang="fr-FR" sz="240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𝐢</m:t>
                                </m:r>
                              </m:sub>
                              <m:sup>
                                <m:r>
                                  <a:rPr lang="fr-FR" sz="2400">
                                    <a:solidFill>
                                      <a:schemeClr val="accent1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𝐓</m:t>
                                </m:r>
                              </m:sup>
                            </m:sSubSup>
                            <m:r>
                              <a:rPr lang="fr-FR" sz="2400" b="0" i="0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pt-BR" sz="2400" i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𝛻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pt-BR" sz="2400" i="1" smtClean="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ϕ</m:t>
                                </m:r>
                                <m:d>
                                  <m:dPr>
                                    <m:ctrlPr>
                                      <a:rPr lang="fr-FR" sz="2400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begChr m:val="‖"/>
                                        <m:endChr m:val="‖"/>
                                        <m:ctrlPr>
                                          <a:rPr lang="fr-FR" sz="2400" i="1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fr-FR" sz="2400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𝐱</m:t>
                                        </m:r>
                                        <m:r>
                                          <a:rPr lang="fr-FR" sz="2400">
                                            <a:solidFill>
                                              <a:schemeClr val="bg2">
                                                <a:lumMod val="20000"/>
                                                <a:lumOff val="80000"/>
                                              </a:schemeClr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−</m:t>
                                        </m:r>
                                        <m:sSub>
                                          <m:sSubPr>
                                            <m:ctrlPr>
                                              <a:rPr lang="fr-FR" sz="2400" i="1">
                                                <a:solidFill>
                                                  <a:schemeClr val="bg2">
                                                    <a:lumMod val="20000"/>
                                                    <a:lumOff val="8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fr-FR" sz="2400">
                                                <a:solidFill>
                                                  <a:schemeClr val="bg2">
                                                    <a:lumMod val="20000"/>
                                                    <a:lumOff val="8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𝐩</m:t>
                                            </m:r>
                                          </m:e>
                                          <m:sub>
                                            <m:r>
                                              <a:rPr lang="fr-FR" sz="2400">
                                                <a:solidFill>
                                                  <a:schemeClr val="bg2">
                                                    <a:lumMod val="20000"/>
                                                    <a:lumOff val="8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𝐢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d>
                          </m:e>
                        </m:d>
                      </m:e>
                    </m:nary>
                  </m:oMath>
                </a14:m>
                <a:r>
                  <a:rPr lang="fr-FR" sz="2400" dirty="0"/>
                  <a:t> </a:t>
                </a:r>
                <a:r>
                  <a:rPr lang="fr-FR" sz="2400" dirty="0" err="1"/>
                  <a:t>with</a:t>
                </a:r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ϕ</m:t>
                    </m:r>
                    <m:d>
                      <m:dPr>
                        <m:ctrlP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sz="2400" b="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F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fr-FR" sz="2400" dirty="0"/>
              </a:p>
              <a:p>
                <a:endParaRPr lang="fr-FR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4" y="3844629"/>
                <a:ext cx="11170574" cy="1550553"/>
              </a:xfrm>
              <a:prstGeom prst="rect">
                <a:avLst/>
              </a:prstGeom>
              <a:blipFill rotWithShape="0">
                <a:blip r:embed="rId9"/>
                <a:stretch>
                  <a:fillRect l="-1146" r="-11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383201" y="1302299"/>
            <a:ext cx="697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Mesh partition: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382102" y="1298555"/>
            <a:ext cx="6972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Sample with Poisson disk [</a:t>
            </a:r>
            <a:r>
              <a:rPr lang="en-US" sz="2400" dirty="0"/>
              <a:t>White et al. 2007</a:t>
            </a:r>
            <a:r>
              <a:rPr lang="en-US" sz="2400" dirty="0" smtClean="0"/>
              <a:t>]: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17502" y="5070331"/>
                <a:ext cx="10756996" cy="1787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sz="2400" dirty="0" smtClean="0"/>
                  <a:t>Interpolating </a:t>
                </a:r>
                <a:r>
                  <a:rPr lang="fr-FR" sz="2400" dirty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N</a:t>
                </a:r>
                <a:r>
                  <a:rPr lang="fr-FR" sz="2400" dirty="0"/>
                  <a:t> </a:t>
                </a:r>
                <a:r>
                  <a:rPr lang="fr-FR" sz="2400" dirty="0" err="1"/>
                  <a:t>samples</a:t>
                </a:r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2400" b="1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a:rPr lang="fr-FR" sz="2400" b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  <m:r>
                          <a:rPr lang="fr-FR" sz="240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fr-FR" sz="2400" b="1" i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e>
                          <m:sub>
                            <m:r>
                              <a:rPr lang="fr-FR" sz="2400" b="1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sz="2400" dirty="0"/>
                  <a:t> consist in </a:t>
                </a:r>
                <a:r>
                  <a:rPr lang="fr-FR" sz="2400" dirty="0" err="1"/>
                  <a:t>solving</a:t>
                </a:r>
                <a:r>
                  <a:rPr lang="fr-FR" sz="2400" dirty="0"/>
                  <a:t> for the </a:t>
                </a:r>
                <a:r>
                  <a:rPr lang="fr-FR" sz="2400" dirty="0" err="1"/>
                  <a:t>weights</a:t>
                </a:r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pt-BR" sz="2400" i="1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2400" i="1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α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fr-FR" sz="2400" i="1">
                            <a:solidFill>
                              <a:schemeClr val="accent1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;</m:t>
                        </m:r>
                        <m:sSubSup>
                          <m:sSubSupPr>
                            <m:ctrlPr>
                              <a:rPr lang="fr-FR" sz="2400" i="1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fr-FR" sz="2400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𝛃</m:t>
                            </m:r>
                          </m:e>
                          <m:sub>
                            <m:r>
                              <a:rPr lang="fr-FR" sz="2400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𝐢</m:t>
                            </m:r>
                          </m:sub>
                          <m:sup>
                            <m:r>
                              <a:rPr lang="fr-FR" sz="2400">
                                <a:solidFill>
                                  <a:schemeClr val="accent1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sup>
                        </m:sSubSup>
                      </m:e>
                    </m:d>
                  </m:oMath>
                </a14:m>
                <a:r>
                  <a:rPr lang="fr-FR" sz="2400" dirty="0"/>
                  <a:t>: 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fr-FR" sz="2400" i="1">
                              <a:solidFill>
                                <a:schemeClr val="bg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i="1">
                                  <a:solidFill>
                                    <a:schemeClr val="bg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   </m:t>
                                </m:r>
                                <m: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fr-FR" sz="2400" b="1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fr-FR" sz="2400" b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𝐢</m:t>
                                    </m:r>
                                  </m:sub>
                                </m:sSub>
                                <m:r>
                                  <m:rPr>
                                    <m:brk m:alnAt="7"/>
                                  </m:rP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𝛻</m:t>
                                </m:r>
                                <m: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fr-FR" sz="2400" b="1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a:rPr lang="fr-FR" sz="2400" b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𝐢</m:t>
                                    </m:r>
                                  </m:sub>
                                </m:sSub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fr-FR" sz="2400" i="1">
                              <a:solidFill>
                                <a:schemeClr val="bg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i="1">
                                  <a:solidFill>
                                    <a:schemeClr val="accent1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pt-BR" sz="2400" i="1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l-GR" sz="2400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α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400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fr-FR" sz="2400" i="1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fr-FR" sz="2400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𝛃</m:t>
                                    </m:r>
                                  </m:e>
                                  <m:sub>
                                    <m:r>
                                      <a:rPr lang="fr-FR" sz="2400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𝐢</m:t>
                                    </m:r>
                                  </m:sub>
                                  <m:sup>
                                    <m:r>
                                      <a:rPr lang="fr-FR" sz="2400">
                                        <a:solidFill>
                                          <a:schemeClr val="accent1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𝐓</m:t>
                                    </m:r>
                                  </m:sup>
                                </m:sSubSup>
                              </m:e>
                            </m:mr>
                          </m:m>
                        </m:e>
                      </m:d>
                      <m:r>
                        <a:rPr lang="fr-FR" sz="2400" i="1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i="1">
                              <a:solidFill>
                                <a:schemeClr val="bg2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fr-FR" sz="2400" i="1">
                                  <a:solidFill>
                                    <a:schemeClr val="bg2">
                                      <a:lumMod val="20000"/>
                                      <a:lumOff val="8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  <m:r>
                                  <a:rPr lang="fr-FR" sz="2400" b="0" i="1" smtClean="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.5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fr-FR" sz="2400" b="1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fr-FR" sz="2400" b="1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02" y="5070331"/>
                <a:ext cx="10756996" cy="1787669"/>
              </a:xfrm>
              <a:prstGeom prst="rect">
                <a:avLst/>
              </a:prstGeom>
              <a:blipFill rotWithShape="0">
                <a:blip r:embed="rId10"/>
                <a:stretch>
                  <a:fillRect l="-283" r="-1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7142"/>
    </mc:Choice>
    <mc:Fallback xmlns="">
      <p:transition advTm="67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882501" cy="856129"/>
          </a:xfrm>
        </p:spPr>
        <p:txBody>
          <a:bodyPr/>
          <a:lstStyle/>
          <a:p>
            <a:r>
              <a:rPr lang="en-US" noProof="0" dirty="0" smtClean="0"/>
              <a:t>Bone junctions</a:t>
            </a:r>
            <a:endParaRPr lang="en-US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292" y="2419621"/>
            <a:ext cx="3159148" cy="301427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786" y="2426470"/>
            <a:ext cx="3161552" cy="301656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03190" y="2562785"/>
            <a:ext cx="4125046" cy="161717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64" y="2465391"/>
            <a:ext cx="3508237" cy="29982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384" y="2387548"/>
            <a:ext cx="3592616" cy="30761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5" name="Oval 4"/>
          <p:cNvSpPr/>
          <p:nvPr/>
        </p:nvSpPr>
        <p:spPr>
          <a:xfrm rot="20164754">
            <a:off x="4848697" y="3831771"/>
            <a:ext cx="2046514" cy="1646414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val 10"/>
          <p:cNvSpPr/>
          <p:nvPr/>
        </p:nvSpPr>
        <p:spPr>
          <a:xfrm rot="20164754">
            <a:off x="9866331" y="4887807"/>
            <a:ext cx="687865" cy="623197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Oval 11"/>
          <p:cNvSpPr/>
          <p:nvPr/>
        </p:nvSpPr>
        <p:spPr>
          <a:xfrm rot="20164754">
            <a:off x="10410377" y="4343379"/>
            <a:ext cx="687865" cy="623197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Oval 12"/>
          <p:cNvSpPr/>
          <p:nvPr/>
        </p:nvSpPr>
        <p:spPr>
          <a:xfrm rot="20164754">
            <a:off x="9650326" y="2379181"/>
            <a:ext cx="687865" cy="623197"/>
          </a:xfrm>
          <a:prstGeom prst="ellipse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387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73"/>
    </mc:Choice>
    <mc:Fallback xmlns="">
      <p:transition spd="slow" advTm="41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1351" y="1699011"/>
            <a:ext cx="1746000" cy="379428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47304" y="2255515"/>
            <a:ext cx="3758198" cy="264519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Stages</a:t>
            </a:r>
            <a:endParaRPr lang="en-US" noProof="0" dirty="0"/>
          </a:p>
        </p:txBody>
      </p:sp>
      <p:sp>
        <p:nvSpPr>
          <p:cNvPr id="22" name="TextBox 21"/>
          <p:cNvSpPr txBox="1"/>
          <p:nvPr/>
        </p:nvSpPr>
        <p:spPr>
          <a:xfrm>
            <a:off x="95277" y="5754190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Reconstruction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993412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Composition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0699750" y="3086100"/>
            <a:ext cx="320675" cy="171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0664182" y="3631877"/>
            <a:ext cx="356243" cy="1812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9615756" y="3480826"/>
            <a:ext cx="119434" cy="103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9575062" y="3308372"/>
            <a:ext cx="133350" cy="126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9509125" y="3560480"/>
            <a:ext cx="132612" cy="1218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9496853" y="3249146"/>
            <a:ext cx="132612" cy="995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65853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Projection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403806" y="1699011"/>
            <a:ext cx="2645194" cy="3758199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084" y="1699012"/>
            <a:ext cx="2333485" cy="37942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89084" y="1699011"/>
            <a:ext cx="2333485" cy="3794285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25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48"/>
    </mc:Choice>
    <mc:Fallback xmlns="">
      <p:transition spd="slow" advTm="1924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608" y="4806534"/>
            <a:ext cx="908839" cy="139063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05" y="4888250"/>
            <a:ext cx="1078562" cy="1341359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318" y="4781429"/>
            <a:ext cx="2173549" cy="14015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7907"/>
          </a:xfrm>
        </p:spPr>
        <p:txBody>
          <a:bodyPr/>
          <a:lstStyle/>
          <a:p>
            <a:r>
              <a:rPr lang="en-US" noProof="0" dirty="0" smtClean="0"/>
              <a:t>Composition: union with max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97321" y="6331965"/>
                <a:ext cx="46495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From </a:t>
                </a:r>
                <a:r>
                  <a:rPr lang="en-US" sz="2400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N</a:t>
                </a:r>
                <a:r>
                  <a:rPr lang="en-US" sz="2400" dirty="0" smtClean="0"/>
                  <a:t> field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21" y="6331965"/>
                <a:ext cx="4649553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166858" y="5220610"/>
                <a:ext cx="2970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6858" y="5220610"/>
                <a:ext cx="297030" cy="523220"/>
              </a:xfrm>
              <a:prstGeom prst="rect">
                <a:avLst/>
              </a:prstGeom>
              <a:blipFill rotWithShape="0">
                <a:blip r:embed="rId8"/>
                <a:stretch>
                  <a:fillRect r="-22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00106" y="5210099"/>
                <a:ext cx="355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106" y="5210099"/>
                <a:ext cx="355448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25068" y="5286033"/>
                <a:ext cx="2970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5068" y="5286033"/>
                <a:ext cx="297030" cy="523220"/>
              </a:xfrm>
              <a:prstGeom prst="rect">
                <a:avLst/>
              </a:prstGeom>
              <a:blipFill rotWithShape="0">
                <a:blip r:embed="rId10"/>
                <a:stretch>
                  <a:fillRect r="-229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71169" y="3789561"/>
                <a:ext cx="698091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𝑚𝑎𝑥</m:t>
                      </m:r>
                      <m:d>
                        <m:dPr>
                          <m:ctrlPr>
                            <a:rPr lang="fr-F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fr-F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fr-FR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fr-FR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169" y="3789561"/>
                <a:ext cx="6980913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32" y="1286146"/>
            <a:ext cx="2617508" cy="23219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0" name="Straight Connector 19"/>
          <p:cNvCxnSpPr>
            <a:stCxn id="7" idx="0"/>
            <a:endCxn id="4" idx="2"/>
          </p:cNvCxnSpPr>
          <p:nvPr/>
        </p:nvCxnSpPr>
        <p:spPr>
          <a:xfrm flipV="1">
            <a:off x="2666093" y="4312781"/>
            <a:ext cx="3395533" cy="468648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8" idx="0"/>
            <a:endCxn id="4" idx="2"/>
          </p:cNvCxnSpPr>
          <p:nvPr/>
        </p:nvCxnSpPr>
        <p:spPr>
          <a:xfrm flipH="1" flipV="1">
            <a:off x="6061626" y="4312781"/>
            <a:ext cx="6660" cy="575469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6" idx="0"/>
            <a:endCxn id="4" idx="2"/>
          </p:cNvCxnSpPr>
          <p:nvPr/>
        </p:nvCxnSpPr>
        <p:spPr>
          <a:xfrm flipH="1" flipV="1">
            <a:off x="6061626" y="4312781"/>
            <a:ext cx="3317402" cy="493753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884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40"/>
    </mc:Choice>
    <mc:Fallback xmlns="">
      <p:transition spd="slow" advTm="21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9" grpId="0"/>
      <p:bldP spid="1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7907"/>
          </a:xfrm>
        </p:spPr>
        <p:txBody>
          <a:bodyPr/>
          <a:lstStyle/>
          <a:p>
            <a:r>
              <a:rPr lang="en-US" noProof="0" dirty="0" smtClean="0"/>
              <a:t>Composition: bulge</a:t>
            </a:r>
            <a:endParaRPr lang="en-US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4" y="1481234"/>
            <a:ext cx="4983692" cy="402971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Oval 3"/>
          <p:cNvSpPr/>
          <p:nvPr/>
        </p:nvSpPr>
        <p:spPr>
          <a:xfrm rot="19901498">
            <a:off x="6099164" y="3443208"/>
            <a:ext cx="2039677" cy="1265210"/>
          </a:xfrm>
          <a:prstGeom prst="ellipse">
            <a:avLst/>
          </a:prstGeom>
          <a:solidFill>
            <a:schemeClr val="accent1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4" y="1481234"/>
            <a:ext cx="4983692" cy="402971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TextBox 4"/>
          <p:cNvSpPr txBox="1"/>
          <p:nvPr/>
        </p:nvSpPr>
        <p:spPr>
          <a:xfrm>
            <a:off x="3604154" y="5570728"/>
            <a:ext cx="4983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Bulge-in-contact</a:t>
            </a:r>
            <a:endParaRPr lang="fr-FR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294743" y="5567970"/>
            <a:ext cx="5602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Gradient </a:t>
            </a:r>
            <a:r>
              <a:rPr lang="fr-FR" sz="2400" dirty="0" err="1" smtClean="0"/>
              <a:t>based</a:t>
            </a:r>
            <a:r>
              <a:rPr lang="fr-FR" sz="2400" dirty="0" smtClean="0"/>
              <a:t> bulge-in-contact</a:t>
            </a:r>
            <a:endParaRPr lang="fr-F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652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08"/>
    </mc:Choice>
    <mc:Fallback xmlns="">
      <p:transition spd="slow" advTm="36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604155" y="1481234"/>
            <a:ext cx="4983692" cy="402971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322" y="1481303"/>
            <a:ext cx="4980524" cy="40271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5" y="1481234"/>
            <a:ext cx="4983692" cy="40297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321" y="1481302"/>
            <a:ext cx="4980525" cy="40271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7907"/>
          </a:xfrm>
        </p:spPr>
        <p:txBody>
          <a:bodyPr/>
          <a:lstStyle/>
          <a:p>
            <a:r>
              <a:rPr lang="en-US" noProof="0" dirty="0" smtClean="0"/>
              <a:t>Composition: bulge</a:t>
            </a:r>
            <a:endParaRPr lang="en-US" noProof="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5" y="1478808"/>
            <a:ext cx="4983691" cy="4029717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7473950" y="4161539"/>
            <a:ext cx="805921" cy="651761"/>
          </a:xfrm>
          <a:prstGeom prst="straightConnector1">
            <a:avLst/>
          </a:prstGeom>
          <a:ln w="44450">
            <a:solidFill>
              <a:srgbClr val="9BD6B6"/>
            </a:solidFill>
            <a:tailEnd type="triangle" w="lg" len="lg"/>
          </a:ln>
          <a:effectLst>
            <a:outerShdw blurRad="63500" dist="63500" dir="5400000" sx="91000" sy="91000" rotWithShape="0">
              <a:srgbClr val="000000">
                <a:alpha val="76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468329" y="4161539"/>
            <a:ext cx="939071" cy="448561"/>
          </a:xfrm>
          <a:prstGeom prst="straightConnector1">
            <a:avLst/>
          </a:prstGeom>
          <a:ln w="44450">
            <a:solidFill>
              <a:srgbClr val="DBA0D2"/>
            </a:solidFill>
            <a:tailEnd type="triangle" w="lg" len="lg"/>
          </a:ln>
          <a:effectLst>
            <a:outerShdw blurRad="63500" dist="63500" dir="5400000" sx="91000" sy="91000" rotWithShape="0">
              <a:srgbClr val="000000">
                <a:alpha val="76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65857" y="3346778"/>
                <a:ext cx="355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rgbClr val="9BD6B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rgbClr val="9BD6B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rgbClr val="9BD6B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857" y="3346778"/>
                <a:ext cx="355448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051952" y="487102"/>
                <a:ext cx="3554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sz="2800" i="1" smtClean="0">
                              <a:solidFill>
                                <a:srgbClr val="DBA0D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sz="2800" b="0" i="1" smtClean="0">
                              <a:solidFill>
                                <a:srgbClr val="DBA0D2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fr-FR" sz="2800" b="0" i="1" smtClean="0">
                              <a:solidFill>
                                <a:srgbClr val="DBA0D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952" y="487102"/>
                <a:ext cx="355448" cy="523220"/>
              </a:xfrm>
              <a:prstGeom prst="rect">
                <a:avLst/>
              </a:prstGeom>
              <a:blipFill rotWithShape="0">
                <a:blip r:embed="rId9"/>
                <a:stretch>
                  <a:fillRect r="-17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>
            <a:stCxn id="14" idx="3"/>
          </p:cNvCxnSpPr>
          <p:nvPr/>
        </p:nvCxnSpPr>
        <p:spPr>
          <a:xfrm>
            <a:off x="2021305" y="3608388"/>
            <a:ext cx="2151812" cy="0"/>
          </a:xfrm>
          <a:prstGeom prst="line">
            <a:avLst/>
          </a:prstGeom>
          <a:ln w="381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708975" y="1047836"/>
            <a:ext cx="523423" cy="1220290"/>
          </a:xfrm>
          <a:prstGeom prst="line">
            <a:avLst/>
          </a:prstGeom>
          <a:ln w="381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762750" y="2495506"/>
            <a:ext cx="356252" cy="811072"/>
          </a:xfrm>
          <a:prstGeom prst="straightConnector1">
            <a:avLst/>
          </a:prstGeom>
          <a:ln w="44450">
            <a:solidFill>
              <a:srgbClr val="9BD6B6"/>
            </a:solidFill>
            <a:tailEnd type="triangle" w="lg" len="lg"/>
          </a:ln>
          <a:effectLst>
            <a:outerShdw blurRad="63500" dist="63500" dir="5400000" sx="91000" sy="91000" rotWithShape="0">
              <a:srgbClr val="000000">
                <a:alpha val="76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5921135" y="2901042"/>
            <a:ext cx="863820" cy="405536"/>
          </a:xfrm>
          <a:prstGeom prst="straightConnector1">
            <a:avLst/>
          </a:prstGeom>
          <a:ln w="44450">
            <a:solidFill>
              <a:srgbClr val="DBA0D2"/>
            </a:solidFill>
            <a:tailEnd type="triangle" w="lg" len="lg"/>
          </a:ln>
          <a:effectLst>
            <a:outerShdw blurRad="63500" dist="63500" dir="5400000" sx="91000" sy="91000" rotWithShape="0">
              <a:srgbClr val="000000">
                <a:alpha val="76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774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3487"/>
    </mc:Choice>
    <mc:Fallback xmlns="">
      <p:transition advTm="23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37907"/>
          </a:xfrm>
        </p:spPr>
        <p:txBody>
          <a:bodyPr/>
          <a:lstStyle/>
          <a:p>
            <a:r>
              <a:rPr lang="en-US" noProof="0" dirty="0" smtClean="0"/>
              <a:t>Composition: bulge</a:t>
            </a:r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154" y="1481234"/>
            <a:ext cx="4983692" cy="402971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774700" y="5564533"/>
            <a:ext cx="10642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“</a:t>
            </a:r>
            <a:r>
              <a:rPr lang="en-US" sz="2400" b="1" dirty="0" smtClean="0"/>
              <a:t>A gradient-based implicit blend</a:t>
            </a:r>
            <a:r>
              <a:rPr lang="en-US" sz="2400" dirty="0" smtClean="0"/>
              <a:t>” [</a:t>
            </a:r>
            <a:r>
              <a:rPr lang="en-US" sz="2400" dirty="0" err="1" smtClean="0"/>
              <a:t>Gourmel</a:t>
            </a:r>
            <a:r>
              <a:rPr lang="en-US" sz="2400" dirty="0" smtClean="0"/>
              <a:t> et. al 2013]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138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197"/>
    </mc:Choice>
    <mc:Fallback xmlns="">
      <p:transition spd="slow" advTm="39197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9385"/>
          </a:xfrm>
        </p:spPr>
        <p:txBody>
          <a:bodyPr/>
          <a:lstStyle/>
          <a:p>
            <a:r>
              <a:rPr lang="en-US" dirty="0" smtClean="0"/>
              <a:t>Gradient-based </a:t>
            </a:r>
            <a:r>
              <a:rPr lang="en-US" noProof="0" dirty="0" smtClean="0"/>
              <a:t>bulge operator</a:t>
            </a:r>
            <a:endParaRPr lang="en-US" noProof="0" dirty="0"/>
          </a:p>
        </p:txBody>
      </p:sp>
      <p:pic>
        <p:nvPicPr>
          <p:cNvPr id="4" name="hand_bulge_in_contac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57924" y="1522532"/>
            <a:ext cx="8492910" cy="47772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335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17"/>
    </mc:Choice>
    <mc:Fallback xmlns="">
      <p:transition spd="slow" advTm="24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453" objId="4"/>
        <p14:stopEvt time="21715" objId="4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1351" y="1699011"/>
            <a:ext cx="1746000" cy="379428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47304" y="2255515"/>
            <a:ext cx="3758198" cy="264519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Stages</a:t>
            </a:r>
            <a:endParaRPr lang="en-US" noProof="0" dirty="0"/>
          </a:p>
        </p:txBody>
      </p:sp>
      <p:sp>
        <p:nvSpPr>
          <p:cNvPr id="22" name="TextBox 21"/>
          <p:cNvSpPr txBox="1"/>
          <p:nvPr/>
        </p:nvSpPr>
        <p:spPr>
          <a:xfrm>
            <a:off x="95277" y="5754190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Reconstruction</a:t>
            </a:r>
            <a:endParaRPr lang="en-US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993412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Composition</a:t>
            </a:r>
            <a:endParaRPr lang="en-US" sz="24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0699750" y="3086100"/>
            <a:ext cx="320675" cy="1714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0664182" y="3631877"/>
            <a:ext cx="356243" cy="1812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9615756" y="3480826"/>
            <a:ext cx="119434" cy="1036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9575062" y="3308372"/>
            <a:ext cx="133350" cy="126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9509125" y="3560480"/>
            <a:ext cx="132612" cy="1218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9496853" y="3249146"/>
            <a:ext cx="132612" cy="995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65853" y="5754189"/>
            <a:ext cx="372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Tracking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981351" y="1699011"/>
            <a:ext cx="1750948" cy="3794285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28</a:t>
            </a:fld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084" y="1699012"/>
            <a:ext cx="2333485" cy="37942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89084" y="1699011"/>
            <a:ext cx="2333485" cy="3794285"/>
          </a:xfrm>
          <a:prstGeom prst="rect">
            <a:avLst/>
          </a:prstGeom>
          <a:solidFill>
            <a:schemeClr val="tx1">
              <a:alpha val="60000"/>
            </a:schemeClr>
          </a:solidFill>
          <a:ln w="190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223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48"/>
    </mc:Choice>
    <mc:Fallback xmlns="">
      <p:transition spd="slow" advTm="19248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3471"/>
          </a:xfrm>
        </p:spPr>
        <p:txBody>
          <a:bodyPr/>
          <a:lstStyle/>
          <a:p>
            <a:r>
              <a:rPr lang="en-US" dirty="0"/>
              <a:t>Two ways to track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21028"/>
            <a:ext cx="9945688" cy="667264"/>
          </a:xfrm>
        </p:spPr>
        <p:txBody>
          <a:bodyPr>
            <a:normAutofit/>
          </a:bodyPr>
          <a:lstStyle/>
          <a:p>
            <a:r>
              <a:rPr lang="en-US" dirty="0"/>
              <a:t>History independent version </a:t>
            </a:r>
            <a:r>
              <a:rPr lang="en-US" sz="2000" dirty="0" smtClean="0"/>
              <a:t>(Implicit skinning SIGGRAPH 2013)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29</a:t>
            </a:fld>
            <a:endParaRPr lang="fr-FR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5894" y="4546884"/>
            <a:ext cx="4467600" cy="218084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8472" y="2173731"/>
            <a:ext cx="687600" cy="170074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930628" y="2173731"/>
            <a:ext cx="1353296" cy="17007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08422" y="2496065"/>
            <a:ext cx="234778" cy="27184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10" idx="4"/>
          </p:cNvCxnSpPr>
          <p:nvPr/>
        </p:nvCxnSpPr>
        <p:spPr>
          <a:xfrm flipH="1">
            <a:off x="2607276" y="2767914"/>
            <a:ext cx="18535" cy="5313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2207579" y="2891482"/>
            <a:ext cx="881610" cy="12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409568" y="3311611"/>
            <a:ext cx="197708" cy="271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07277" y="3308837"/>
            <a:ext cx="135923" cy="262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969694" y="3024103"/>
            <a:ext cx="923582" cy="9481"/>
          </a:xfrm>
          <a:prstGeom prst="straightConnector1">
            <a:avLst/>
          </a:prstGeom>
          <a:ln w="444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984609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/>
              <a:t>History dependent version </a:t>
            </a:r>
            <a:r>
              <a:rPr lang="en-US" dirty="0" smtClean="0"/>
              <a:t>(Elastic implicit skinning SIGGRAPH </a:t>
            </a:r>
            <a:r>
              <a:rPr lang="en-US" dirty="0"/>
              <a:t>Asia 2014)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3376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60" y="1551892"/>
            <a:ext cx="2479792" cy="4195766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60" y="1551892"/>
            <a:ext cx="2479791" cy="419576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59" y="1551895"/>
            <a:ext cx="2479790" cy="4195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Geometric Skinning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60" y="1551895"/>
            <a:ext cx="2479789" cy="4195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004259" y="5916706"/>
            <a:ext cx="2479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Mesh, skeleton and deformation weights</a:t>
            </a:r>
            <a:endParaRPr lang="en-US" dirty="0"/>
          </a:p>
        </p:txBody>
      </p:sp>
      <p:pic>
        <p:nvPicPr>
          <p:cNvPr id="49" name="elbow_dq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25400" y="2146506"/>
            <a:ext cx="4533900" cy="219075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TextBox 49"/>
          <p:cNvSpPr txBox="1"/>
          <p:nvPr/>
        </p:nvSpPr>
        <p:spPr>
          <a:xfrm>
            <a:off x="5225400" y="163054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Dual quaternion skinning: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4953629" y="4658061"/>
            <a:ext cx="5459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Weighted blending of bone’s transformations.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Real time but </a:t>
            </a:r>
            <a:r>
              <a:rPr lang="en-US" dirty="0" smtClean="0"/>
              <a:t>very basic deformation</a:t>
            </a:r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049000" y="6096000"/>
            <a:ext cx="1143000" cy="407588"/>
          </a:xfrm>
        </p:spPr>
        <p:txBody>
          <a:bodyPr/>
          <a:lstStyle/>
          <a:p>
            <a:fld id="{CE39947C-9ECA-49B1-99D8-6293FA0B0F96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325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640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  <p:bldLst>
      <p:bldP spid="50" grpId="0"/>
      <p:bldP spid="5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8" y="1955223"/>
            <a:ext cx="2399471" cy="132746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22" y="4722424"/>
            <a:ext cx="6027953" cy="20298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22" y="4722424"/>
            <a:ext cx="6027953" cy="20298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22" y="4722424"/>
            <a:ext cx="6027953" cy="2029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9602"/>
          </a:xfrm>
        </p:spPr>
        <p:txBody>
          <a:bodyPr/>
          <a:lstStyle/>
          <a:p>
            <a:r>
              <a:rPr lang="en-US" noProof="0" dirty="0" smtClean="0"/>
              <a:t>Projecting vertices</a:t>
            </a:r>
            <a:endParaRPr lang="en-US" noProof="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48" y="1770647"/>
            <a:ext cx="6488904" cy="183218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7927" y="2757237"/>
                <a:ext cx="128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= 0.5</a:t>
                </a:r>
                <a:endParaRPr lang="fr-FR" dirty="0">
                  <a:solidFill>
                    <a:schemeClr val="bg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927" y="2757237"/>
                <a:ext cx="1286164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14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92961" y="1955223"/>
                <a:ext cx="128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= 0.3</a:t>
                </a:r>
                <a:endParaRPr lang="fr-FR" dirty="0">
                  <a:solidFill>
                    <a:schemeClr val="bg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961" y="1955223"/>
                <a:ext cx="1286164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1422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30665" y="3026508"/>
                <a:ext cx="128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= 0.7</a:t>
                </a:r>
                <a:endParaRPr lang="fr-FR" dirty="0">
                  <a:solidFill>
                    <a:schemeClr val="bg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665" y="3026508"/>
                <a:ext cx="1286164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14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095998" y="1932840"/>
                <a:ext cx="128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= 0.3</a:t>
                </a:r>
                <a:endParaRPr lang="fr-FR" dirty="0">
                  <a:solidFill>
                    <a:schemeClr val="bg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8" y="1932840"/>
                <a:ext cx="1286164" cy="369332"/>
              </a:xfrm>
              <a:prstGeom prst="rect">
                <a:avLst/>
              </a:prstGeom>
              <a:blipFill rotWithShape="0">
                <a:blip r:embed="rId12"/>
                <a:stretch>
                  <a:fillRect l="-1422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30616" y="2753373"/>
                <a:ext cx="1286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fr-FR" b="0" i="1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= 0.5</a:t>
                </a:r>
                <a:endParaRPr lang="fr-FR" dirty="0">
                  <a:solidFill>
                    <a:schemeClr val="bg2">
                      <a:lumMod val="20000"/>
                      <a:lumOff val="8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0616" y="2753373"/>
                <a:ext cx="1286164" cy="369332"/>
              </a:xfrm>
              <a:prstGeom prst="rect">
                <a:avLst/>
              </a:prstGeom>
              <a:blipFill rotWithShape="0">
                <a:blip r:embed="rId13"/>
                <a:stretch>
                  <a:fillRect l="-1422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441082" y="1385442"/>
            <a:ext cx="5668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Save scalar field value at rest pose</a:t>
            </a:r>
            <a:endParaRPr lang="en-US" sz="24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8" y="5264438"/>
            <a:ext cx="2399470" cy="132746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008686" y="3602828"/>
                <a:ext cx="6635578" cy="13270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Seek saved value with Newton’s method: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fr-FR" sz="2400" b="0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b="1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𝐩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lang="en-CA" sz="2400" b="0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fr-FR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2400" b="0" i="1" smtClean="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2400" b="1" i="0" smtClean="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𝐩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fr-FR" sz="2400" b="0" i="0" smtClean="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n</m:t>
                                </m:r>
                              </m:sub>
                            </m:sSub>
                          </m:e>
                        </m:d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𝑣𝑎𝑙𝑢𝑒</m:t>
                        </m:r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 i="0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fr-FR" sz="2400" b="0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𝛻</m:t>
                        </m:r>
                        <m:r>
                          <a:rPr lang="fr-FR" sz="2400" b="0" i="1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2400" b="1" i="0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2400" b="0" i="0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lang="fr-FR" sz="2400" b="0" i="0" smtClean="0">
                            <a:solidFill>
                              <a:schemeClr val="bg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fr-FR" sz="240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𝛻</m:t>
                                </m:r>
                                <m:r>
                                  <a:rPr lang="fr-FR" sz="2400" i="1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fr-FR" sz="2400" i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sz="2400" b="1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𝐩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fr-FR" sz="2400">
                                        <a:solidFill>
                                          <a:schemeClr val="bg2">
                                            <a:lumMod val="20000"/>
                                            <a:lumOff val="8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n</m:t>
                                    </m:r>
                                  </m:sub>
                                </m:sSub>
                                <m:r>
                                  <a:rPr lang="fr-FR" sz="2400">
                                    <a:solidFill>
                                      <a:schemeClr val="bg2">
                                        <a:lumMod val="20000"/>
                                        <a:lumOff val="8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d>
                          </m:e>
                          <m:sup>
                            <m:r>
                              <a:rPr lang="fr-FR" sz="2400" b="0" i="1" smtClean="0">
                                <a:solidFill>
                                  <a:schemeClr val="bg2">
                                    <a:lumMod val="20000"/>
                                    <a:lumOff val="8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fr-FR" sz="2400" b="0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fr-FR" sz="2400" b="0" i="0" smtClean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ε</m:t>
                    </m:r>
                  </m:oMath>
                </a14:m>
                <a:r>
                  <a:rPr lang="en-US" sz="2400" dirty="0" smtClean="0">
                    <a:solidFill>
                      <a:schemeClr val="bg2">
                        <a:lumMod val="20000"/>
                        <a:lumOff val="80000"/>
                      </a:schemeClr>
                    </a:solidFill>
                  </a:rPr>
                  <a:t> </a:t>
                </a:r>
                <a:r>
                  <a:rPr lang="en-US" sz="2400" dirty="0" smtClean="0"/>
                  <a:t> </a:t>
                </a: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8686" y="3602828"/>
                <a:ext cx="6635578" cy="1327030"/>
              </a:xfrm>
              <a:prstGeom prst="rect">
                <a:avLst/>
              </a:prstGeom>
              <a:blipFill rotWithShape="0">
                <a:blip r:embed="rId15"/>
                <a:stretch>
                  <a:fillRect t="-367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15" name="Right Arrow 14"/>
          <p:cNvSpPr/>
          <p:nvPr/>
        </p:nvSpPr>
        <p:spPr>
          <a:xfrm>
            <a:off x="2873829" y="2525487"/>
            <a:ext cx="406400" cy="166914"/>
          </a:xfrm>
          <a:prstGeom prst="rightArrow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ight Arrow 17"/>
          <p:cNvSpPr/>
          <p:nvPr/>
        </p:nvSpPr>
        <p:spPr>
          <a:xfrm>
            <a:off x="2859315" y="5805716"/>
            <a:ext cx="406400" cy="166914"/>
          </a:xfrm>
          <a:prstGeom prst="rightArrow">
            <a:avLst/>
          </a:prstGeo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387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16"/>
    </mc:Choice>
    <mc:Fallback xmlns="">
      <p:transition spd="slow" advTm="37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7" grpId="0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rma_knee_3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39875" y="1311869"/>
            <a:ext cx="8867422" cy="498792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Collision detection test</a:t>
            </a:r>
            <a:endParaRPr lang="en-US" noProof="0" dirty="0"/>
          </a:p>
        </p:txBody>
      </p:sp>
      <p:pic>
        <p:nvPicPr>
          <p:cNvPr id="13" name="arma_kne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>
                  <p14:trim st="55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39875" y="1311869"/>
            <a:ext cx="8867422" cy="49879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875" y="1311868"/>
            <a:ext cx="8867422" cy="4987925"/>
          </a:xfrm>
          <a:prstGeom prst="rect">
            <a:avLst/>
          </a:prstGeom>
        </p:spPr>
      </p:pic>
      <p:sp>
        <p:nvSpPr>
          <p:cNvPr id="17" name="Freeform 16"/>
          <p:cNvSpPr/>
          <p:nvPr/>
        </p:nvSpPr>
        <p:spPr>
          <a:xfrm>
            <a:off x="4248784" y="2107567"/>
            <a:ext cx="1490980" cy="1490980"/>
          </a:xfrm>
          <a:custGeom>
            <a:avLst/>
            <a:gdLst>
              <a:gd name="connsiteX0" fmla="*/ 0 w 1593697"/>
              <a:gd name="connsiteY0" fmla="*/ 0 h 1137635"/>
              <a:gd name="connsiteX1" fmla="*/ 1211580 w 1593697"/>
              <a:gd name="connsiteY1" fmla="*/ 1108710 h 1137635"/>
              <a:gd name="connsiteX2" fmla="*/ 1588770 w 1593697"/>
              <a:gd name="connsiteY2" fmla="*/ 765810 h 1137635"/>
              <a:gd name="connsiteX3" fmla="*/ 1005840 w 1593697"/>
              <a:gd name="connsiteY3" fmla="*/ 251460 h 1137635"/>
              <a:gd name="connsiteX0" fmla="*/ 0 w 1594731"/>
              <a:gd name="connsiteY0" fmla="*/ 0 h 784167"/>
              <a:gd name="connsiteX1" fmla="*/ 662940 w 1594731"/>
              <a:gd name="connsiteY1" fmla="*/ 605790 h 784167"/>
              <a:gd name="connsiteX2" fmla="*/ 1588770 w 1594731"/>
              <a:gd name="connsiteY2" fmla="*/ 765810 h 784167"/>
              <a:gd name="connsiteX3" fmla="*/ 1005840 w 1594731"/>
              <a:gd name="connsiteY3" fmla="*/ 251460 h 784167"/>
              <a:gd name="connsiteX0" fmla="*/ 0 w 1171034"/>
              <a:gd name="connsiteY0" fmla="*/ 0 h 957724"/>
              <a:gd name="connsiteX1" fmla="*/ 662940 w 1171034"/>
              <a:gd name="connsiteY1" fmla="*/ 605790 h 957724"/>
              <a:gd name="connsiteX2" fmla="*/ 1085850 w 1171034"/>
              <a:gd name="connsiteY2" fmla="*/ 948690 h 957724"/>
              <a:gd name="connsiteX3" fmla="*/ 1005840 w 1171034"/>
              <a:gd name="connsiteY3" fmla="*/ 251460 h 957724"/>
              <a:gd name="connsiteX0" fmla="*/ 0 w 1521262"/>
              <a:gd name="connsiteY0" fmla="*/ 0 h 1307098"/>
              <a:gd name="connsiteX1" fmla="*/ 662940 w 1521262"/>
              <a:gd name="connsiteY1" fmla="*/ 605790 h 1307098"/>
              <a:gd name="connsiteX2" fmla="*/ 1085850 w 1521262"/>
              <a:gd name="connsiteY2" fmla="*/ 948690 h 1307098"/>
              <a:gd name="connsiteX3" fmla="*/ 1440180 w 1521262"/>
              <a:gd name="connsiteY3" fmla="*/ 1257300 h 1307098"/>
              <a:gd name="connsiteX0" fmla="*/ 0 w 1470009"/>
              <a:gd name="connsiteY0" fmla="*/ 0 h 1533344"/>
              <a:gd name="connsiteX1" fmla="*/ 662940 w 1470009"/>
              <a:gd name="connsiteY1" fmla="*/ 605790 h 1533344"/>
              <a:gd name="connsiteX2" fmla="*/ 1085850 w 1470009"/>
              <a:gd name="connsiteY2" fmla="*/ 948690 h 1533344"/>
              <a:gd name="connsiteX3" fmla="*/ 1383030 w 1470009"/>
              <a:gd name="connsiteY3" fmla="*/ 1497330 h 1533344"/>
              <a:gd name="connsiteX0" fmla="*/ 0 w 1383030"/>
              <a:gd name="connsiteY0" fmla="*/ 0 h 1497330"/>
              <a:gd name="connsiteX1" fmla="*/ 662940 w 1383030"/>
              <a:gd name="connsiteY1" fmla="*/ 605790 h 1497330"/>
              <a:gd name="connsiteX2" fmla="*/ 1085850 w 1383030"/>
              <a:gd name="connsiteY2" fmla="*/ 948690 h 1497330"/>
              <a:gd name="connsiteX3" fmla="*/ 1383030 w 1383030"/>
              <a:gd name="connsiteY3" fmla="*/ 1497330 h 1497330"/>
              <a:gd name="connsiteX0" fmla="*/ 0 w 1383030"/>
              <a:gd name="connsiteY0" fmla="*/ 0 h 1497330"/>
              <a:gd name="connsiteX1" fmla="*/ 662940 w 1383030"/>
              <a:gd name="connsiteY1" fmla="*/ 605790 h 1497330"/>
              <a:gd name="connsiteX2" fmla="*/ 971550 w 1383030"/>
              <a:gd name="connsiteY2" fmla="*/ 902970 h 1497330"/>
              <a:gd name="connsiteX3" fmla="*/ 1383030 w 1383030"/>
              <a:gd name="connsiteY3" fmla="*/ 1497330 h 1497330"/>
              <a:gd name="connsiteX0" fmla="*/ 0 w 1475105"/>
              <a:gd name="connsiteY0" fmla="*/ 0 h 1506855"/>
              <a:gd name="connsiteX1" fmla="*/ 662940 w 1475105"/>
              <a:gd name="connsiteY1" fmla="*/ 605790 h 1506855"/>
              <a:gd name="connsiteX2" fmla="*/ 971550 w 1475105"/>
              <a:gd name="connsiteY2" fmla="*/ 902970 h 1506855"/>
              <a:gd name="connsiteX3" fmla="*/ 1475105 w 1475105"/>
              <a:gd name="connsiteY3" fmla="*/ 1506855 h 1506855"/>
              <a:gd name="connsiteX0" fmla="*/ 0 w 1475105"/>
              <a:gd name="connsiteY0" fmla="*/ 0 h 1506855"/>
              <a:gd name="connsiteX1" fmla="*/ 662940 w 1475105"/>
              <a:gd name="connsiteY1" fmla="*/ 605790 h 1506855"/>
              <a:gd name="connsiteX2" fmla="*/ 971550 w 1475105"/>
              <a:gd name="connsiteY2" fmla="*/ 902970 h 1506855"/>
              <a:gd name="connsiteX3" fmla="*/ 1475105 w 1475105"/>
              <a:gd name="connsiteY3" fmla="*/ 1506855 h 1506855"/>
              <a:gd name="connsiteX0" fmla="*/ 0 w 1490980"/>
              <a:gd name="connsiteY0" fmla="*/ 0 h 1490980"/>
              <a:gd name="connsiteX1" fmla="*/ 678815 w 1490980"/>
              <a:gd name="connsiteY1" fmla="*/ 589915 h 1490980"/>
              <a:gd name="connsiteX2" fmla="*/ 987425 w 1490980"/>
              <a:gd name="connsiteY2" fmla="*/ 887095 h 1490980"/>
              <a:gd name="connsiteX3" fmla="*/ 1490980 w 1490980"/>
              <a:gd name="connsiteY3" fmla="*/ 1490980 h 1490980"/>
              <a:gd name="connsiteX0" fmla="*/ 0 w 1490980"/>
              <a:gd name="connsiteY0" fmla="*/ 0 h 1490980"/>
              <a:gd name="connsiteX1" fmla="*/ 694690 w 1490980"/>
              <a:gd name="connsiteY1" fmla="*/ 628015 h 1490980"/>
              <a:gd name="connsiteX2" fmla="*/ 987425 w 1490980"/>
              <a:gd name="connsiteY2" fmla="*/ 887095 h 1490980"/>
              <a:gd name="connsiteX3" fmla="*/ 1490980 w 1490980"/>
              <a:gd name="connsiteY3" fmla="*/ 1490980 h 1490980"/>
              <a:gd name="connsiteX0" fmla="*/ 0 w 1490980"/>
              <a:gd name="connsiteY0" fmla="*/ 0 h 1490980"/>
              <a:gd name="connsiteX1" fmla="*/ 694690 w 1490980"/>
              <a:gd name="connsiteY1" fmla="*/ 628015 h 1490980"/>
              <a:gd name="connsiteX2" fmla="*/ 1063625 w 1490980"/>
              <a:gd name="connsiteY2" fmla="*/ 969645 h 1490980"/>
              <a:gd name="connsiteX3" fmla="*/ 1490980 w 1490980"/>
              <a:gd name="connsiteY3" fmla="*/ 1490980 h 14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0980" h="1490980">
                <a:moveTo>
                  <a:pt x="0" y="0"/>
                </a:moveTo>
                <a:cubicBezTo>
                  <a:pt x="473392" y="490537"/>
                  <a:pt x="517419" y="466408"/>
                  <a:pt x="694690" y="628015"/>
                </a:cubicBezTo>
                <a:cubicBezTo>
                  <a:pt x="871961" y="789623"/>
                  <a:pt x="930910" y="825818"/>
                  <a:pt x="1063625" y="969645"/>
                </a:cubicBezTo>
                <a:cubicBezTo>
                  <a:pt x="1196340" y="1113472"/>
                  <a:pt x="1253490" y="1201737"/>
                  <a:pt x="1490980" y="1490980"/>
                </a:cubicBezTo>
              </a:path>
            </a:pathLst>
          </a:custGeom>
          <a:noFill/>
          <a:ln w="123825">
            <a:solidFill>
              <a:schemeClr val="bg1">
                <a:alpha val="6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444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63"/>
    </mc:Choice>
    <mc:Fallback xmlns="">
      <p:transition spd="slow" advTm="42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7" grpId="0" animBg="1"/>
    </p:bldLst>
  </p:timing>
  <p:extLst mod="1">
    <p:ext uri="{E180D4A7-C9FB-4DFB-919C-405C955672EB}">
      <p14:showEvtLst xmlns:p14="http://schemas.microsoft.com/office/powerpoint/2010/main">
        <p14:playEvt time="12013" objId="11"/>
        <p14:stopEvt time="14246" objId="11"/>
        <p14:playEvt time="16004" objId="13"/>
        <p14:stopEvt time="17786" objId="13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00" y="1310400"/>
            <a:ext cx="8867422" cy="498792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Collision detection test</a:t>
            </a:r>
            <a:endParaRPr lang="en-US" noProof="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4823936" y="2888871"/>
            <a:ext cx="427586" cy="197706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186764" y="2776133"/>
            <a:ext cx="472280" cy="134344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594694" y="2693514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70832" y="5302844"/>
                <a:ext cx="886742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 smtClean="0">
                    <a:solidFill>
                      <a:schemeClr val="bg1"/>
                    </a:solidFill>
                  </a:rPr>
                  <a:t>Stop projection </a:t>
                </a:r>
                <a:r>
                  <a:rPr lang="fr-FR" sz="2000" dirty="0" err="1" smtClean="0">
                    <a:solidFill>
                      <a:schemeClr val="bg1"/>
                    </a:solidFill>
                  </a:rPr>
                  <a:t>when</a:t>
                </a:r>
                <a:r>
                  <a:rPr lang="fr-FR" sz="2000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𝛻</m:t>
                    </m:r>
                    <m:r>
                      <a:rPr lang="fr-FR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fr-FR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3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32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32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fr-FR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∡ </m:t>
                    </m:r>
                    <m:r>
                      <a:rPr lang="fr-FR" sz="3200" i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𝛻</m:t>
                    </m:r>
                    <m:r>
                      <a:rPr lang="fr-FR" sz="3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fr-F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sz="32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3200" b="1" i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𝐩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fr-FR" sz="3200" i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fr-FR" sz="32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lang="fr-FR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&gt; </m:t>
                    </m:r>
                    <m:sSub>
                      <m:sSubPr>
                        <m:ctrlPr>
                          <a:rPr lang="fr-FR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fr-FR" sz="3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832" y="5302844"/>
                <a:ext cx="8867422" cy="584775"/>
              </a:xfrm>
              <a:prstGeom prst="rect">
                <a:avLst/>
              </a:prstGeom>
              <a:blipFill rotWithShape="0">
                <a:blip r:embed="rId4"/>
                <a:stretch>
                  <a:fillRect b="-114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32</a:t>
            </a:fld>
            <a:endParaRPr lang="fr-FR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963328" y="2837456"/>
            <a:ext cx="472280" cy="134344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5156216" y="2813395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371258" y="2754837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5116821" y="2522468"/>
            <a:ext cx="185539" cy="399646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040621" y="2845914"/>
            <a:ext cx="152400" cy="152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43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325">
        <p:fade/>
      </p:transition>
    </mc:Choice>
    <mc:Fallback xmlns="">
      <p:transition spd="med" advTm="113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2" grpId="0"/>
      <p:bldP spid="25" grpId="0" animBg="1"/>
      <p:bldP spid="25" grpId="1" animBg="1"/>
      <p:bldP spid="19" grpId="0" animBg="1"/>
      <p:bldP spid="19" grpId="1" animBg="1"/>
      <p:bldP spid="3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rmadillo_knee_projectio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0800" y="1310400"/>
            <a:ext cx="8867422" cy="498792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Collision detection test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4" name="Freeform 3"/>
          <p:cNvSpPr/>
          <p:nvPr/>
        </p:nvSpPr>
        <p:spPr>
          <a:xfrm>
            <a:off x="4176031" y="1869854"/>
            <a:ext cx="1376441" cy="1470919"/>
          </a:xfrm>
          <a:custGeom>
            <a:avLst/>
            <a:gdLst>
              <a:gd name="connsiteX0" fmla="*/ 0 w 1346072"/>
              <a:gd name="connsiteY0" fmla="*/ 754743 h 1470622"/>
              <a:gd name="connsiteX1" fmla="*/ 957943 w 1346072"/>
              <a:gd name="connsiteY1" fmla="*/ 827314 h 1470622"/>
              <a:gd name="connsiteX2" fmla="*/ 1320800 w 1346072"/>
              <a:gd name="connsiteY2" fmla="*/ 1277257 h 1470622"/>
              <a:gd name="connsiteX3" fmla="*/ 1262743 w 1346072"/>
              <a:gd name="connsiteY3" fmla="*/ 1465943 h 1470622"/>
              <a:gd name="connsiteX4" fmla="*/ 841829 w 1346072"/>
              <a:gd name="connsiteY4" fmla="*/ 1103085 h 1470622"/>
              <a:gd name="connsiteX5" fmla="*/ 653143 w 1346072"/>
              <a:gd name="connsiteY5" fmla="*/ 508000 h 1470622"/>
              <a:gd name="connsiteX6" fmla="*/ 537029 w 1346072"/>
              <a:gd name="connsiteY6" fmla="*/ 0 h 1470622"/>
              <a:gd name="connsiteX0" fmla="*/ 0 w 1347957"/>
              <a:gd name="connsiteY0" fmla="*/ 754743 h 1471041"/>
              <a:gd name="connsiteX1" fmla="*/ 957943 w 1347957"/>
              <a:gd name="connsiteY1" fmla="*/ 827314 h 1471041"/>
              <a:gd name="connsiteX2" fmla="*/ 1320800 w 1347957"/>
              <a:gd name="connsiteY2" fmla="*/ 1277257 h 1471041"/>
              <a:gd name="connsiteX3" fmla="*/ 1262743 w 1347957"/>
              <a:gd name="connsiteY3" fmla="*/ 1465943 h 1471041"/>
              <a:gd name="connsiteX4" fmla="*/ 794204 w 1347957"/>
              <a:gd name="connsiteY4" fmla="*/ 1093560 h 1471041"/>
              <a:gd name="connsiteX5" fmla="*/ 653143 w 1347957"/>
              <a:gd name="connsiteY5" fmla="*/ 508000 h 1471041"/>
              <a:gd name="connsiteX6" fmla="*/ 537029 w 1347957"/>
              <a:gd name="connsiteY6" fmla="*/ 0 h 1471041"/>
              <a:gd name="connsiteX0" fmla="*/ 0 w 1350065"/>
              <a:gd name="connsiteY0" fmla="*/ 754743 h 1470437"/>
              <a:gd name="connsiteX1" fmla="*/ 929368 w 1350065"/>
              <a:gd name="connsiteY1" fmla="*/ 946377 h 1470437"/>
              <a:gd name="connsiteX2" fmla="*/ 1320800 w 1350065"/>
              <a:gd name="connsiteY2" fmla="*/ 1277257 h 1470437"/>
              <a:gd name="connsiteX3" fmla="*/ 1262743 w 1350065"/>
              <a:gd name="connsiteY3" fmla="*/ 1465943 h 1470437"/>
              <a:gd name="connsiteX4" fmla="*/ 794204 w 1350065"/>
              <a:gd name="connsiteY4" fmla="*/ 1093560 h 1470437"/>
              <a:gd name="connsiteX5" fmla="*/ 653143 w 1350065"/>
              <a:gd name="connsiteY5" fmla="*/ 508000 h 1470437"/>
              <a:gd name="connsiteX6" fmla="*/ 537029 w 1350065"/>
              <a:gd name="connsiteY6" fmla="*/ 0 h 1470437"/>
              <a:gd name="connsiteX0" fmla="*/ 0 w 1348659"/>
              <a:gd name="connsiteY0" fmla="*/ 754743 h 1470570"/>
              <a:gd name="connsiteX1" fmla="*/ 948418 w 1348659"/>
              <a:gd name="connsiteY1" fmla="*/ 917802 h 1470570"/>
              <a:gd name="connsiteX2" fmla="*/ 1320800 w 1348659"/>
              <a:gd name="connsiteY2" fmla="*/ 1277257 h 1470570"/>
              <a:gd name="connsiteX3" fmla="*/ 1262743 w 1348659"/>
              <a:gd name="connsiteY3" fmla="*/ 1465943 h 1470570"/>
              <a:gd name="connsiteX4" fmla="*/ 794204 w 1348659"/>
              <a:gd name="connsiteY4" fmla="*/ 1093560 h 1470570"/>
              <a:gd name="connsiteX5" fmla="*/ 653143 w 1348659"/>
              <a:gd name="connsiteY5" fmla="*/ 508000 h 1470570"/>
              <a:gd name="connsiteX6" fmla="*/ 537029 w 1348659"/>
              <a:gd name="connsiteY6" fmla="*/ 0 h 1470570"/>
              <a:gd name="connsiteX0" fmla="*/ 0 w 1328816"/>
              <a:gd name="connsiteY0" fmla="*/ 754743 h 1470919"/>
              <a:gd name="connsiteX1" fmla="*/ 948418 w 1328816"/>
              <a:gd name="connsiteY1" fmla="*/ 917802 h 1470919"/>
              <a:gd name="connsiteX2" fmla="*/ 1292225 w 1328816"/>
              <a:gd name="connsiteY2" fmla="*/ 1282020 h 1470919"/>
              <a:gd name="connsiteX3" fmla="*/ 1262743 w 1328816"/>
              <a:gd name="connsiteY3" fmla="*/ 1465943 h 1470919"/>
              <a:gd name="connsiteX4" fmla="*/ 794204 w 1328816"/>
              <a:gd name="connsiteY4" fmla="*/ 1093560 h 1470919"/>
              <a:gd name="connsiteX5" fmla="*/ 653143 w 1328816"/>
              <a:gd name="connsiteY5" fmla="*/ 508000 h 1470919"/>
              <a:gd name="connsiteX6" fmla="*/ 537029 w 1328816"/>
              <a:gd name="connsiteY6" fmla="*/ 0 h 1470919"/>
              <a:gd name="connsiteX0" fmla="*/ 0 w 1376441"/>
              <a:gd name="connsiteY0" fmla="*/ 778555 h 1470919"/>
              <a:gd name="connsiteX1" fmla="*/ 996043 w 1376441"/>
              <a:gd name="connsiteY1" fmla="*/ 917802 h 1470919"/>
              <a:gd name="connsiteX2" fmla="*/ 1339850 w 1376441"/>
              <a:gd name="connsiteY2" fmla="*/ 1282020 h 1470919"/>
              <a:gd name="connsiteX3" fmla="*/ 1310368 w 1376441"/>
              <a:gd name="connsiteY3" fmla="*/ 1465943 h 1470919"/>
              <a:gd name="connsiteX4" fmla="*/ 841829 w 1376441"/>
              <a:gd name="connsiteY4" fmla="*/ 1093560 h 1470919"/>
              <a:gd name="connsiteX5" fmla="*/ 700768 w 1376441"/>
              <a:gd name="connsiteY5" fmla="*/ 508000 h 1470919"/>
              <a:gd name="connsiteX6" fmla="*/ 584654 w 1376441"/>
              <a:gd name="connsiteY6" fmla="*/ 0 h 1470919"/>
              <a:gd name="connsiteX0" fmla="*/ 0 w 1376441"/>
              <a:gd name="connsiteY0" fmla="*/ 778555 h 1470919"/>
              <a:gd name="connsiteX1" fmla="*/ 996043 w 1376441"/>
              <a:gd name="connsiteY1" fmla="*/ 917802 h 1470919"/>
              <a:gd name="connsiteX2" fmla="*/ 1339850 w 1376441"/>
              <a:gd name="connsiteY2" fmla="*/ 1282020 h 1470919"/>
              <a:gd name="connsiteX3" fmla="*/ 1310368 w 1376441"/>
              <a:gd name="connsiteY3" fmla="*/ 1465943 h 1470919"/>
              <a:gd name="connsiteX4" fmla="*/ 841829 w 1376441"/>
              <a:gd name="connsiteY4" fmla="*/ 1093560 h 1470919"/>
              <a:gd name="connsiteX5" fmla="*/ 676955 w 1376441"/>
              <a:gd name="connsiteY5" fmla="*/ 498475 h 1470919"/>
              <a:gd name="connsiteX6" fmla="*/ 584654 w 1376441"/>
              <a:gd name="connsiteY6" fmla="*/ 0 h 1470919"/>
              <a:gd name="connsiteX0" fmla="*/ 0 w 1376441"/>
              <a:gd name="connsiteY0" fmla="*/ 778555 h 1470919"/>
              <a:gd name="connsiteX1" fmla="*/ 996043 w 1376441"/>
              <a:gd name="connsiteY1" fmla="*/ 917802 h 1470919"/>
              <a:gd name="connsiteX2" fmla="*/ 1339850 w 1376441"/>
              <a:gd name="connsiteY2" fmla="*/ 1282020 h 1470919"/>
              <a:gd name="connsiteX3" fmla="*/ 1310368 w 1376441"/>
              <a:gd name="connsiteY3" fmla="*/ 1465943 h 1470919"/>
              <a:gd name="connsiteX4" fmla="*/ 841829 w 1376441"/>
              <a:gd name="connsiteY4" fmla="*/ 1093560 h 1470919"/>
              <a:gd name="connsiteX5" fmla="*/ 676955 w 1376441"/>
              <a:gd name="connsiteY5" fmla="*/ 498475 h 1470919"/>
              <a:gd name="connsiteX6" fmla="*/ 551317 w 1376441"/>
              <a:gd name="connsiteY6" fmla="*/ 0 h 1470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441" h="1470919">
                <a:moveTo>
                  <a:pt x="0" y="778555"/>
                </a:moveTo>
                <a:cubicBezTo>
                  <a:pt x="368905" y="771297"/>
                  <a:pt x="772735" y="833891"/>
                  <a:pt x="996043" y="917802"/>
                </a:cubicBezTo>
                <a:cubicBezTo>
                  <a:pt x="1219351" y="1001713"/>
                  <a:pt x="1287463" y="1190663"/>
                  <a:pt x="1339850" y="1282020"/>
                </a:cubicBezTo>
                <a:cubicBezTo>
                  <a:pt x="1392237" y="1373377"/>
                  <a:pt x="1393372" y="1497353"/>
                  <a:pt x="1310368" y="1465943"/>
                </a:cubicBezTo>
                <a:cubicBezTo>
                  <a:pt x="1227364" y="1434533"/>
                  <a:pt x="947398" y="1254805"/>
                  <a:pt x="841829" y="1093560"/>
                </a:cubicBezTo>
                <a:cubicBezTo>
                  <a:pt x="736260" y="932315"/>
                  <a:pt x="725374" y="680735"/>
                  <a:pt x="676955" y="498475"/>
                </a:cubicBezTo>
                <a:cubicBezTo>
                  <a:pt x="628536" y="316215"/>
                  <a:pt x="583974" y="162076"/>
                  <a:pt x="551317" y="0"/>
                </a:cubicBezTo>
              </a:path>
            </a:pathLst>
          </a:custGeom>
          <a:noFill/>
          <a:ln w="50800">
            <a:solidFill>
              <a:schemeClr val="bg1">
                <a:alpha val="6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reeform 4"/>
          <p:cNvSpPr/>
          <p:nvPr/>
        </p:nvSpPr>
        <p:spPr>
          <a:xfrm>
            <a:off x="4279900" y="1784351"/>
            <a:ext cx="2667762" cy="2662326"/>
          </a:xfrm>
          <a:custGeom>
            <a:avLst/>
            <a:gdLst>
              <a:gd name="connsiteX0" fmla="*/ 0 w 2670840"/>
              <a:gd name="connsiteY0" fmla="*/ 1798581 h 2366982"/>
              <a:gd name="connsiteX1" fmla="*/ 266700 w 2670840"/>
              <a:gd name="connsiteY1" fmla="*/ 1887481 h 2366982"/>
              <a:gd name="connsiteX2" fmla="*/ 723900 w 2670840"/>
              <a:gd name="connsiteY2" fmla="*/ 2173231 h 2366982"/>
              <a:gd name="connsiteX3" fmla="*/ 1200150 w 2670840"/>
              <a:gd name="connsiteY3" fmla="*/ 2331981 h 2366982"/>
              <a:gd name="connsiteX4" fmla="*/ 1587500 w 2670840"/>
              <a:gd name="connsiteY4" fmla="*/ 2319281 h 2366982"/>
              <a:gd name="connsiteX5" fmla="*/ 1968500 w 2670840"/>
              <a:gd name="connsiteY5" fmla="*/ 2287531 h 2366982"/>
              <a:gd name="connsiteX6" fmla="*/ 2209800 w 2670840"/>
              <a:gd name="connsiteY6" fmla="*/ 2357381 h 2366982"/>
              <a:gd name="connsiteX7" fmla="*/ 2438400 w 2670840"/>
              <a:gd name="connsiteY7" fmla="*/ 2039881 h 2366982"/>
              <a:gd name="connsiteX8" fmla="*/ 2520950 w 2670840"/>
              <a:gd name="connsiteY8" fmla="*/ 1760481 h 2366982"/>
              <a:gd name="connsiteX9" fmla="*/ 2660650 w 2670840"/>
              <a:gd name="connsiteY9" fmla="*/ 1309631 h 2366982"/>
              <a:gd name="connsiteX10" fmla="*/ 2622550 w 2670840"/>
              <a:gd name="connsiteY10" fmla="*/ 852431 h 2366982"/>
              <a:gd name="connsiteX11" fmla="*/ 2324100 w 2670840"/>
              <a:gd name="connsiteY11" fmla="*/ 230131 h 2366982"/>
              <a:gd name="connsiteX12" fmla="*/ 2222500 w 2670840"/>
              <a:gd name="connsiteY12" fmla="*/ 7881 h 2366982"/>
              <a:gd name="connsiteX13" fmla="*/ 1828800 w 2670840"/>
              <a:gd name="connsiteY13" fmla="*/ 71381 h 2366982"/>
              <a:gd name="connsiteX0" fmla="*/ 0 w 2658140"/>
              <a:gd name="connsiteY0" fmla="*/ 1773181 h 2366982"/>
              <a:gd name="connsiteX1" fmla="*/ 254000 w 2658140"/>
              <a:gd name="connsiteY1" fmla="*/ 1887481 h 2366982"/>
              <a:gd name="connsiteX2" fmla="*/ 711200 w 2658140"/>
              <a:gd name="connsiteY2" fmla="*/ 2173231 h 2366982"/>
              <a:gd name="connsiteX3" fmla="*/ 1187450 w 2658140"/>
              <a:gd name="connsiteY3" fmla="*/ 2331981 h 2366982"/>
              <a:gd name="connsiteX4" fmla="*/ 1574800 w 2658140"/>
              <a:gd name="connsiteY4" fmla="*/ 2319281 h 2366982"/>
              <a:gd name="connsiteX5" fmla="*/ 1955800 w 2658140"/>
              <a:gd name="connsiteY5" fmla="*/ 2287531 h 2366982"/>
              <a:gd name="connsiteX6" fmla="*/ 2197100 w 2658140"/>
              <a:gd name="connsiteY6" fmla="*/ 2357381 h 2366982"/>
              <a:gd name="connsiteX7" fmla="*/ 2425700 w 2658140"/>
              <a:gd name="connsiteY7" fmla="*/ 2039881 h 2366982"/>
              <a:gd name="connsiteX8" fmla="*/ 2508250 w 2658140"/>
              <a:gd name="connsiteY8" fmla="*/ 1760481 h 2366982"/>
              <a:gd name="connsiteX9" fmla="*/ 2647950 w 2658140"/>
              <a:gd name="connsiteY9" fmla="*/ 1309631 h 2366982"/>
              <a:gd name="connsiteX10" fmla="*/ 2609850 w 2658140"/>
              <a:gd name="connsiteY10" fmla="*/ 852431 h 2366982"/>
              <a:gd name="connsiteX11" fmla="*/ 2311400 w 2658140"/>
              <a:gd name="connsiteY11" fmla="*/ 230131 h 2366982"/>
              <a:gd name="connsiteX12" fmla="*/ 2209800 w 2658140"/>
              <a:gd name="connsiteY12" fmla="*/ 7881 h 2366982"/>
              <a:gd name="connsiteX13" fmla="*/ 1816100 w 2658140"/>
              <a:gd name="connsiteY13" fmla="*/ 71381 h 2366982"/>
              <a:gd name="connsiteX0" fmla="*/ 0 w 2658140"/>
              <a:gd name="connsiteY0" fmla="*/ 1773181 h 2366982"/>
              <a:gd name="connsiteX1" fmla="*/ 292100 w 2658140"/>
              <a:gd name="connsiteY1" fmla="*/ 1906531 h 2366982"/>
              <a:gd name="connsiteX2" fmla="*/ 711200 w 2658140"/>
              <a:gd name="connsiteY2" fmla="*/ 2173231 h 2366982"/>
              <a:gd name="connsiteX3" fmla="*/ 1187450 w 2658140"/>
              <a:gd name="connsiteY3" fmla="*/ 2331981 h 2366982"/>
              <a:gd name="connsiteX4" fmla="*/ 1574800 w 2658140"/>
              <a:gd name="connsiteY4" fmla="*/ 2319281 h 2366982"/>
              <a:gd name="connsiteX5" fmla="*/ 1955800 w 2658140"/>
              <a:gd name="connsiteY5" fmla="*/ 2287531 h 2366982"/>
              <a:gd name="connsiteX6" fmla="*/ 2197100 w 2658140"/>
              <a:gd name="connsiteY6" fmla="*/ 2357381 h 2366982"/>
              <a:gd name="connsiteX7" fmla="*/ 2425700 w 2658140"/>
              <a:gd name="connsiteY7" fmla="*/ 2039881 h 2366982"/>
              <a:gd name="connsiteX8" fmla="*/ 2508250 w 2658140"/>
              <a:gd name="connsiteY8" fmla="*/ 1760481 h 2366982"/>
              <a:gd name="connsiteX9" fmla="*/ 2647950 w 2658140"/>
              <a:gd name="connsiteY9" fmla="*/ 1309631 h 2366982"/>
              <a:gd name="connsiteX10" fmla="*/ 2609850 w 2658140"/>
              <a:gd name="connsiteY10" fmla="*/ 852431 h 2366982"/>
              <a:gd name="connsiteX11" fmla="*/ 2311400 w 2658140"/>
              <a:gd name="connsiteY11" fmla="*/ 230131 h 2366982"/>
              <a:gd name="connsiteX12" fmla="*/ 2209800 w 2658140"/>
              <a:gd name="connsiteY12" fmla="*/ 7881 h 2366982"/>
              <a:gd name="connsiteX13" fmla="*/ 1816100 w 2658140"/>
              <a:gd name="connsiteY13" fmla="*/ 71381 h 2366982"/>
              <a:gd name="connsiteX0" fmla="*/ 0 w 2658140"/>
              <a:gd name="connsiteY0" fmla="*/ 1773181 h 2387761"/>
              <a:gd name="connsiteX1" fmla="*/ 292100 w 2658140"/>
              <a:gd name="connsiteY1" fmla="*/ 1906531 h 2387761"/>
              <a:gd name="connsiteX2" fmla="*/ 711200 w 2658140"/>
              <a:gd name="connsiteY2" fmla="*/ 2173231 h 2387761"/>
              <a:gd name="connsiteX3" fmla="*/ 1225550 w 2658140"/>
              <a:gd name="connsiteY3" fmla="*/ 2382781 h 2387761"/>
              <a:gd name="connsiteX4" fmla="*/ 1574800 w 2658140"/>
              <a:gd name="connsiteY4" fmla="*/ 2319281 h 2387761"/>
              <a:gd name="connsiteX5" fmla="*/ 1955800 w 2658140"/>
              <a:gd name="connsiteY5" fmla="*/ 2287531 h 2387761"/>
              <a:gd name="connsiteX6" fmla="*/ 2197100 w 2658140"/>
              <a:gd name="connsiteY6" fmla="*/ 2357381 h 2387761"/>
              <a:gd name="connsiteX7" fmla="*/ 2425700 w 2658140"/>
              <a:gd name="connsiteY7" fmla="*/ 2039881 h 2387761"/>
              <a:gd name="connsiteX8" fmla="*/ 2508250 w 2658140"/>
              <a:gd name="connsiteY8" fmla="*/ 1760481 h 2387761"/>
              <a:gd name="connsiteX9" fmla="*/ 2647950 w 2658140"/>
              <a:gd name="connsiteY9" fmla="*/ 1309631 h 2387761"/>
              <a:gd name="connsiteX10" fmla="*/ 2609850 w 2658140"/>
              <a:gd name="connsiteY10" fmla="*/ 852431 h 2387761"/>
              <a:gd name="connsiteX11" fmla="*/ 2311400 w 2658140"/>
              <a:gd name="connsiteY11" fmla="*/ 230131 h 2387761"/>
              <a:gd name="connsiteX12" fmla="*/ 2209800 w 2658140"/>
              <a:gd name="connsiteY12" fmla="*/ 7881 h 2387761"/>
              <a:gd name="connsiteX13" fmla="*/ 1816100 w 2658140"/>
              <a:gd name="connsiteY13" fmla="*/ 71381 h 2387761"/>
              <a:gd name="connsiteX0" fmla="*/ 0 w 2658140"/>
              <a:gd name="connsiteY0" fmla="*/ 1773181 h 2391341"/>
              <a:gd name="connsiteX1" fmla="*/ 292100 w 2658140"/>
              <a:gd name="connsiteY1" fmla="*/ 1906531 h 2391341"/>
              <a:gd name="connsiteX2" fmla="*/ 711200 w 2658140"/>
              <a:gd name="connsiteY2" fmla="*/ 2173231 h 2391341"/>
              <a:gd name="connsiteX3" fmla="*/ 1225550 w 2658140"/>
              <a:gd name="connsiteY3" fmla="*/ 2382781 h 2391341"/>
              <a:gd name="connsiteX4" fmla="*/ 1612900 w 2658140"/>
              <a:gd name="connsiteY4" fmla="*/ 2344681 h 2391341"/>
              <a:gd name="connsiteX5" fmla="*/ 1955800 w 2658140"/>
              <a:gd name="connsiteY5" fmla="*/ 2287531 h 2391341"/>
              <a:gd name="connsiteX6" fmla="*/ 2197100 w 2658140"/>
              <a:gd name="connsiteY6" fmla="*/ 2357381 h 2391341"/>
              <a:gd name="connsiteX7" fmla="*/ 2425700 w 2658140"/>
              <a:gd name="connsiteY7" fmla="*/ 2039881 h 2391341"/>
              <a:gd name="connsiteX8" fmla="*/ 2508250 w 2658140"/>
              <a:gd name="connsiteY8" fmla="*/ 1760481 h 2391341"/>
              <a:gd name="connsiteX9" fmla="*/ 2647950 w 2658140"/>
              <a:gd name="connsiteY9" fmla="*/ 1309631 h 2391341"/>
              <a:gd name="connsiteX10" fmla="*/ 2609850 w 2658140"/>
              <a:gd name="connsiteY10" fmla="*/ 852431 h 2391341"/>
              <a:gd name="connsiteX11" fmla="*/ 2311400 w 2658140"/>
              <a:gd name="connsiteY11" fmla="*/ 230131 h 2391341"/>
              <a:gd name="connsiteX12" fmla="*/ 2209800 w 2658140"/>
              <a:gd name="connsiteY12" fmla="*/ 7881 h 2391341"/>
              <a:gd name="connsiteX13" fmla="*/ 1816100 w 2658140"/>
              <a:gd name="connsiteY13" fmla="*/ 71381 h 2391341"/>
              <a:gd name="connsiteX0" fmla="*/ 0 w 2658140"/>
              <a:gd name="connsiteY0" fmla="*/ 1773181 h 2390807"/>
              <a:gd name="connsiteX1" fmla="*/ 292100 w 2658140"/>
              <a:gd name="connsiteY1" fmla="*/ 1906531 h 2390807"/>
              <a:gd name="connsiteX2" fmla="*/ 711200 w 2658140"/>
              <a:gd name="connsiteY2" fmla="*/ 2173231 h 2390807"/>
              <a:gd name="connsiteX3" fmla="*/ 1225550 w 2658140"/>
              <a:gd name="connsiteY3" fmla="*/ 2382781 h 2390807"/>
              <a:gd name="connsiteX4" fmla="*/ 1612900 w 2658140"/>
              <a:gd name="connsiteY4" fmla="*/ 2344681 h 2390807"/>
              <a:gd name="connsiteX5" fmla="*/ 1955800 w 2658140"/>
              <a:gd name="connsiteY5" fmla="*/ 2319281 h 2390807"/>
              <a:gd name="connsiteX6" fmla="*/ 2197100 w 2658140"/>
              <a:gd name="connsiteY6" fmla="*/ 2357381 h 2390807"/>
              <a:gd name="connsiteX7" fmla="*/ 2425700 w 2658140"/>
              <a:gd name="connsiteY7" fmla="*/ 2039881 h 2390807"/>
              <a:gd name="connsiteX8" fmla="*/ 2508250 w 2658140"/>
              <a:gd name="connsiteY8" fmla="*/ 1760481 h 2390807"/>
              <a:gd name="connsiteX9" fmla="*/ 2647950 w 2658140"/>
              <a:gd name="connsiteY9" fmla="*/ 1309631 h 2390807"/>
              <a:gd name="connsiteX10" fmla="*/ 2609850 w 2658140"/>
              <a:gd name="connsiteY10" fmla="*/ 852431 h 2390807"/>
              <a:gd name="connsiteX11" fmla="*/ 2311400 w 2658140"/>
              <a:gd name="connsiteY11" fmla="*/ 230131 h 2390807"/>
              <a:gd name="connsiteX12" fmla="*/ 2209800 w 2658140"/>
              <a:gd name="connsiteY12" fmla="*/ 7881 h 2390807"/>
              <a:gd name="connsiteX13" fmla="*/ 1816100 w 2658140"/>
              <a:gd name="connsiteY13" fmla="*/ 71381 h 2390807"/>
              <a:gd name="connsiteX0" fmla="*/ 0 w 2658140"/>
              <a:gd name="connsiteY0" fmla="*/ 1773181 h 2390807"/>
              <a:gd name="connsiteX1" fmla="*/ 292100 w 2658140"/>
              <a:gd name="connsiteY1" fmla="*/ 1906531 h 2390807"/>
              <a:gd name="connsiteX2" fmla="*/ 711200 w 2658140"/>
              <a:gd name="connsiteY2" fmla="*/ 2173231 h 2390807"/>
              <a:gd name="connsiteX3" fmla="*/ 1225550 w 2658140"/>
              <a:gd name="connsiteY3" fmla="*/ 2382781 h 2390807"/>
              <a:gd name="connsiteX4" fmla="*/ 1612900 w 2658140"/>
              <a:gd name="connsiteY4" fmla="*/ 2344681 h 2390807"/>
              <a:gd name="connsiteX5" fmla="*/ 1955800 w 2658140"/>
              <a:gd name="connsiteY5" fmla="*/ 2319281 h 2390807"/>
              <a:gd name="connsiteX6" fmla="*/ 2197100 w 2658140"/>
              <a:gd name="connsiteY6" fmla="*/ 2357381 h 2390807"/>
              <a:gd name="connsiteX7" fmla="*/ 2393950 w 2658140"/>
              <a:gd name="connsiteY7" fmla="*/ 2039881 h 2390807"/>
              <a:gd name="connsiteX8" fmla="*/ 2508250 w 2658140"/>
              <a:gd name="connsiteY8" fmla="*/ 1760481 h 2390807"/>
              <a:gd name="connsiteX9" fmla="*/ 2647950 w 2658140"/>
              <a:gd name="connsiteY9" fmla="*/ 1309631 h 2390807"/>
              <a:gd name="connsiteX10" fmla="*/ 2609850 w 2658140"/>
              <a:gd name="connsiteY10" fmla="*/ 852431 h 2390807"/>
              <a:gd name="connsiteX11" fmla="*/ 2311400 w 2658140"/>
              <a:gd name="connsiteY11" fmla="*/ 230131 h 2390807"/>
              <a:gd name="connsiteX12" fmla="*/ 2209800 w 2658140"/>
              <a:gd name="connsiteY12" fmla="*/ 7881 h 2390807"/>
              <a:gd name="connsiteX13" fmla="*/ 1816100 w 2658140"/>
              <a:gd name="connsiteY13" fmla="*/ 71381 h 2390807"/>
              <a:gd name="connsiteX0" fmla="*/ 0 w 2658140"/>
              <a:gd name="connsiteY0" fmla="*/ 2019089 h 2636715"/>
              <a:gd name="connsiteX1" fmla="*/ 292100 w 2658140"/>
              <a:gd name="connsiteY1" fmla="*/ 2152439 h 2636715"/>
              <a:gd name="connsiteX2" fmla="*/ 711200 w 2658140"/>
              <a:gd name="connsiteY2" fmla="*/ 2419139 h 2636715"/>
              <a:gd name="connsiteX3" fmla="*/ 1225550 w 2658140"/>
              <a:gd name="connsiteY3" fmla="*/ 2628689 h 2636715"/>
              <a:gd name="connsiteX4" fmla="*/ 1612900 w 2658140"/>
              <a:gd name="connsiteY4" fmla="*/ 2590589 h 2636715"/>
              <a:gd name="connsiteX5" fmla="*/ 1955800 w 2658140"/>
              <a:gd name="connsiteY5" fmla="*/ 2565189 h 2636715"/>
              <a:gd name="connsiteX6" fmla="*/ 2197100 w 2658140"/>
              <a:gd name="connsiteY6" fmla="*/ 2603289 h 2636715"/>
              <a:gd name="connsiteX7" fmla="*/ 2393950 w 2658140"/>
              <a:gd name="connsiteY7" fmla="*/ 2285789 h 2636715"/>
              <a:gd name="connsiteX8" fmla="*/ 2508250 w 2658140"/>
              <a:gd name="connsiteY8" fmla="*/ 2006389 h 2636715"/>
              <a:gd name="connsiteX9" fmla="*/ 2647950 w 2658140"/>
              <a:gd name="connsiteY9" fmla="*/ 1555539 h 2636715"/>
              <a:gd name="connsiteX10" fmla="*/ 2609850 w 2658140"/>
              <a:gd name="connsiteY10" fmla="*/ 1098339 h 2636715"/>
              <a:gd name="connsiteX11" fmla="*/ 2311400 w 2658140"/>
              <a:gd name="connsiteY11" fmla="*/ 476039 h 2636715"/>
              <a:gd name="connsiteX12" fmla="*/ 2209800 w 2658140"/>
              <a:gd name="connsiteY12" fmla="*/ 253789 h 2636715"/>
              <a:gd name="connsiteX13" fmla="*/ 2019300 w 2658140"/>
              <a:gd name="connsiteY13" fmla="*/ 6139 h 2636715"/>
              <a:gd name="connsiteX0" fmla="*/ 0 w 2658140"/>
              <a:gd name="connsiteY0" fmla="*/ 2012950 h 2630576"/>
              <a:gd name="connsiteX1" fmla="*/ 292100 w 2658140"/>
              <a:gd name="connsiteY1" fmla="*/ 2146300 h 2630576"/>
              <a:gd name="connsiteX2" fmla="*/ 711200 w 2658140"/>
              <a:gd name="connsiteY2" fmla="*/ 2413000 h 2630576"/>
              <a:gd name="connsiteX3" fmla="*/ 1225550 w 2658140"/>
              <a:gd name="connsiteY3" fmla="*/ 2622550 h 2630576"/>
              <a:gd name="connsiteX4" fmla="*/ 1612900 w 2658140"/>
              <a:gd name="connsiteY4" fmla="*/ 2584450 h 2630576"/>
              <a:gd name="connsiteX5" fmla="*/ 1955800 w 2658140"/>
              <a:gd name="connsiteY5" fmla="*/ 2559050 h 2630576"/>
              <a:gd name="connsiteX6" fmla="*/ 2197100 w 2658140"/>
              <a:gd name="connsiteY6" fmla="*/ 2597150 h 2630576"/>
              <a:gd name="connsiteX7" fmla="*/ 2393950 w 2658140"/>
              <a:gd name="connsiteY7" fmla="*/ 2279650 h 2630576"/>
              <a:gd name="connsiteX8" fmla="*/ 2508250 w 2658140"/>
              <a:gd name="connsiteY8" fmla="*/ 2000250 h 2630576"/>
              <a:gd name="connsiteX9" fmla="*/ 2647950 w 2658140"/>
              <a:gd name="connsiteY9" fmla="*/ 1549400 h 2630576"/>
              <a:gd name="connsiteX10" fmla="*/ 2609850 w 2658140"/>
              <a:gd name="connsiteY10" fmla="*/ 1092200 h 2630576"/>
              <a:gd name="connsiteX11" fmla="*/ 2311400 w 2658140"/>
              <a:gd name="connsiteY11" fmla="*/ 469900 h 2630576"/>
              <a:gd name="connsiteX12" fmla="*/ 2209800 w 2658140"/>
              <a:gd name="connsiteY12" fmla="*/ 247650 h 2630576"/>
              <a:gd name="connsiteX13" fmla="*/ 2019300 w 2658140"/>
              <a:gd name="connsiteY13" fmla="*/ 0 h 2630576"/>
              <a:gd name="connsiteX0" fmla="*/ 0 w 2658140"/>
              <a:gd name="connsiteY0" fmla="*/ 2044700 h 2662326"/>
              <a:gd name="connsiteX1" fmla="*/ 292100 w 2658140"/>
              <a:gd name="connsiteY1" fmla="*/ 2178050 h 2662326"/>
              <a:gd name="connsiteX2" fmla="*/ 711200 w 2658140"/>
              <a:gd name="connsiteY2" fmla="*/ 2444750 h 2662326"/>
              <a:gd name="connsiteX3" fmla="*/ 1225550 w 2658140"/>
              <a:gd name="connsiteY3" fmla="*/ 2654300 h 2662326"/>
              <a:gd name="connsiteX4" fmla="*/ 1612900 w 2658140"/>
              <a:gd name="connsiteY4" fmla="*/ 2616200 h 2662326"/>
              <a:gd name="connsiteX5" fmla="*/ 1955800 w 2658140"/>
              <a:gd name="connsiteY5" fmla="*/ 2590800 h 2662326"/>
              <a:gd name="connsiteX6" fmla="*/ 2197100 w 2658140"/>
              <a:gd name="connsiteY6" fmla="*/ 2628900 h 2662326"/>
              <a:gd name="connsiteX7" fmla="*/ 2393950 w 2658140"/>
              <a:gd name="connsiteY7" fmla="*/ 2311400 h 2662326"/>
              <a:gd name="connsiteX8" fmla="*/ 2508250 w 2658140"/>
              <a:gd name="connsiteY8" fmla="*/ 2032000 h 2662326"/>
              <a:gd name="connsiteX9" fmla="*/ 2647950 w 2658140"/>
              <a:gd name="connsiteY9" fmla="*/ 1581150 h 2662326"/>
              <a:gd name="connsiteX10" fmla="*/ 2609850 w 2658140"/>
              <a:gd name="connsiteY10" fmla="*/ 1123950 h 2662326"/>
              <a:gd name="connsiteX11" fmla="*/ 2311400 w 2658140"/>
              <a:gd name="connsiteY11" fmla="*/ 501650 h 2662326"/>
              <a:gd name="connsiteX12" fmla="*/ 2209800 w 2658140"/>
              <a:gd name="connsiteY12" fmla="*/ 279400 h 2662326"/>
              <a:gd name="connsiteX13" fmla="*/ 2032000 w 2658140"/>
              <a:gd name="connsiteY13" fmla="*/ 0 h 2662326"/>
              <a:gd name="connsiteX0" fmla="*/ 0 w 2648814"/>
              <a:gd name="connsiteY0" fmla="*/ 2044700 h 2662326"/>
              <a:gd name="connsiteX1" fmla="*/ 292100 w 2648814"/>
              <a:gd name="connsiteY1" fmla="*/ 2178050 h 2662326"/>
              <a:gd name="connsiteX2" fmla="*/ 711200 w 2648814"/>
              <a:gd name="connsiteY2" fmla="*/ 2444750 h 2662326"/>
              <a:gd name="connsiteX3" fmla="*/ 1225550 w 2648814"/>
              <a:gd name="connsiteY3" fmla="*/ 2654300 h 2662326"/>
              <a:gd name="connsiteX4" fmla="*/ 1612900 w 2648814"/>
              <a:gd name="connsiteY4" fmla="*/ 2616200 h 2662326"/>
              <a:gd name="connsiteX5" fmla="*/ 1955800 w 2648814"/>
              <a:gd name="connsiteY5" fmla="*/ 2590800 h 2662326"/>
              <a:gd name="connsiteX6" fmla="*/ 2197100 w 2648814"/>
              <a:gd name="connsiteY6" fmla="*/ 2628900 h 2662326"/>
              <a:gd name="connsiteX7" fmla="*/ 2393950 w 2648814"/>
              <a:gd name="connsiteY7" fmla="*/ 2311400 h 2662326"/>
              <a:gd name="connsiteX8" fmla="*/ 2508250 w 2648814"/>
              <a:gd name="connsiteY8" fmla="*/ 2032000 h 2662326"/>
              <a:gd name="connsiteX9" fmla="*/ 2647950 w 2648814"/>
              <a:gd name="connsiteY9" fmla="*/ 1581150 h 2662326"/>
              <a:gd name="connsiteX10" fmla="*/ 2609850 w 2648814"/>
              <a:gd name="connsiteY10" fmla="*/ 1123950 h 2662326"/>
              <a:gd name="connsiteX11" fmla="*/ 2311400 w 2648814"/>
              <a:gd name="connsiteY11" fmla="*/ 501650 h 2662326"/>
              <a:gd name="connsiteX12" fmla="*/ 2209800 w 2648814"/>
              <a:gd name="connsiteY12" fmla="*/ 279400 h 2662326"/>
              <a:gd name="connsiteX13" fmla="*/ 2032000 w 2648814"/>
              <a:gd name="connsiteY13" fmla="*/ 0 h 2662326"/>
              <a:gd name="connsiteX0" fmla="*/ 0 w 2667762"/>
              <a:gd name="connsiteY0" fmla="*/ 2044700 h 2662326"/>
              <a:gd name="connsiteX1" fmla="*/ 292100 w 2667762"/>
              <a:gd name="connsiteY1" fmla="*/ 2178050 h 2662326"/>
              <a:gd name="connsiteX2" fmla="*/ 711200 w 2667762"/>
              <a:gd name="connsiteY2" fmla="*/ 2444750 h 2662326"/>
              <a:gd name="connsiteX3" fmla="*/ 1225550 w 2667762"/>
              <a:gd name="connsiteY3" fmla="*/ 2654300 h 2662326"/>
              <a:gd name="connsiteX4" fmla="*/ 1612900 w 2667762"/>
              <a:gd name="connsiteY4" fmla="*/ 2616200 h 2662326"/>
              <a:gd name="connsiteX5" fmla="*/ 1955800 w 2667762"/>
              <a:gd name="connsiteY5" fmla="*/ 2590800 h 2662326"/>
              <a:gd name="connsiteX6" fmla="*/ 2197100 w 2667762"/>
              <a:gd name="connsiteY6" fmla="*/ 2628900 h 2662326"/>
              <a:gd name="connsiteX7" fmla="*/ 2393950 w 2667762"/>
              <a:gd name="connsiteY7" fmla="*/ 2311400 h 2662326"/>
              <a:gd name="connsiteX8" fmla="*/ 2508250 w 2667762"/>
              <a:gd name="connsiteY8" fmla="*/ 2032000 h 2662326"/>
              <a:gd name="connsiteX9" fmla="*/ 2667000 w 2667762"/>
              <a:gd name="connsiteY9" fmla="*/ 1628775 h 2662326"/>
              <a:gd name="connsiteX10" fmla="*/ 2609850 w 2667762"/>
              <a:gd name="connsiteY10" fmla="*/ 1123950 h 2662326"/>
              <a:gd name="connsiteX11" fmla="*/ 2311400 w 2667762"/>
              <a:gd name="connsiteY11" fmla="*/ 501650 h 2662326"/>
              <a:gd name="connsiteX12" fmla="*/ 2209800 w 2667762"/>
              <a:gd name="connsiteY12" fmla="*/ 279400 h 2662326"/>
              <a:gd name="connsiteX13" fmla="*/ 2032000 w 2667762"/>
              <a:gd name="connsiteY13" fmla="*/ 0 h 2662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67762" h="2662326">
                <a:moveTo>
                  <a:pt x="0" y="2044700"/>
                </a:moveTo>
                <a:cubicBezTo>
                  <a:pt x="73025" y="2057929"/>
                  <a:pt x="173567" y="2111375"/>
                  <a:pt x="292100" y="2178050"/>
                </a:cubicBezTo>
                <a:cubicBezTo>
                  <a:pt x="410633" y="2244725"/>
                  <a:pt x="555625" y="2365375"/>
                  <a:pt x="711200" y="2444750"/>
                </a:cubicBezTo>
                <a:cubicBezTo>
                  <a:pt x="866775" y="2524125"/>
                  <a:pt x="1075267" y="2625725"/>
                  <a:pt x="1225550" y="2654300"/>
                </a:cubicBezTo>
                <a:cubicBezTo>
                  <a:pt x="1375833" y="2682875"/>
                  <a:pt x="1491192" y="2626783"/>
                  <a:pt x="1612900" y="2616200"/>
                </a:cubicBezTo>
                <a:cubicBezTo>
                  <a:pt x="1734608" y="2605617"/>
                  <a:pt x="1858433" y="2588683"/>
                  <a:pt x="1955800" y="2590800"/>
                </a:cubicBezTo>
                <a:cubicBezTo>
                  <a:pt x="2053167" y="2592917"/>
                  <a:pt x="2124075" y="2675467"/>
                  <a:pt x="2197100" y="2628900"/>
                </a:cubicBezTo>
                <a:cubicBezTo>
                  <a:pt x="2270125" y="2582333"/>
                  <a:pt x="2342092" y="2410883"/>
                  <a:pt x="2393950" y="2311400"/>
                </a:cubicBezTo>
                <a:cubicBezTo>
                  <a:pt x="2445808" y="2211917"/>
                  <a:pt x="2462742" y="2145771"/>
                  <a:pt x="2508250" y="2032000"/>
                </a:cubicBezTo>
                <a:cubicBezTo>
                  <a:pt x="2553758" y="1918229"/>
                  <a:pt x="2678642" y="1818217"/>
                  <a:pt x="2667000" y="1628775"/>
                </a:cubicBezTo>
                <a:cubicBezTo>
                  <a:pt x="2655358" y="1439333"/>
                  <a:pt x="2669117" y="1311804"/>
                  <a:pt x="2609850" y="1123950"/>
                </a:cubicBezTo>
                <a:cubicBezTo>
                  <a:pt x="2550583" y="936096"/>
                  <a:pt x="2378075" y="642408"/>
                  <a:pt x="2311400" y="501650"/>
                </a:cubicBezTo>
                <a:cubicBezTo>
                  <a:pt x="2244725" y="360892"/>
                  <a:pt x="2256367" y="363008"/>
                  <a:pt x="2209800" y="279400"/>
                </a:cubicBezTo>
                <a:cubicBezTo>
                  <a:pt x="2163233" y="195792"/>
                  <a:pt x="2143125" y="151871"/>
                  <a:pt x="2032000" y="0"/>
                </a:cubicBezTo>
              </a:path>
            </a:pathLst>
          </a:custGeom>
          <a:noFill/>
          <a:ln w="50800">
            <a:solidFill>
              <a:schemeClr val="bg1">
                <a:alpha val="6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reeform 6"/>
          <p:cNvSpPr/>
          <p:nvPr/>
        </p:nvSpPr>
        <p:spPr>
          <a:xfrm>
            <a:off x="4943474" y="2735582"/>
            <a:ext cx="796290" cy="862965"/>
          </a:xfrm>
          <a:custGeom>
            <a:avLst/>
            <a:gdLst>
              <a:gd name="connsiteX0" fmla="*/ 0 w 1593697"/>
              <a:gd name="connsiteY0" fmla="*/ 0 h 1137635"/>
              <a:gd name="connsiteX1" fmla="*/ 1211580 w 1593697"/>
              <a:gd name="connsiteY1" fmla="*/ 1108710 h 1137635"/>
              <a:gd name="connsiteX2" fmla="*/ 1588770 w 1593697"/>
              <a:gd name="connsiteY2" fmla="*/ 765810 h 1137635"/>
              <a:gd name="connsiteX3" fmla="*/ 1005840 w 1593697"/>
              <a:gd name="connsiteY3" fmla="*/ 251460 h 1137635"/>
              <a:gd name="connsiteX0" fmla="*/ 0 w 1594731"/>
              <a:gd name="connsiteY0" fmla="*/ 0 h 784167"/>
              <a:gd name="connsiteX1" fmla="*/ 662940 w 1594731"/>
              <a:gd name="connsiteY1" fmla="*/ 605790 h 784167"/>
              <a:gd name="connsiteX2" fmla="*/ 1588770 w 1594731"/>
              <a:gd name="connsiteY2" fmla="*/ 765810 h 784167"/>
              <a:gd name="connsiteX3" fmla="*/ 1005840 w 1594731"/>
              <a:gd name="connsiteY3" fmla="*/ 251460 h 784167"/>
              <a:gd name="connsiteX0" fmla="*/ 0 w 1171034"/>
              <a:gd name="connsiteY0" fmla="*/ 0 h 957724"/>
              <a:gd name="connsiteX1" fmla="*/ 662940 w 1171034"/>
              <a:gd name="connsiteY1" fmla="*/ 605790 h 957724"/>
              <a:gd name="connsiteX2" fmla="*/ 1085850 w 1171034"/>
              <a:gd name="connsiteY2" fmla="*/ 948690 h 957724"/>
              <a:gd name="connsiteX3" fmla="*/ 1005840 w 1171034"/>
              <a:gd name="connsiteY3" fmla="*/ 251460 h 957724"/>
              <a:gd name="connsiteX0" fmla="*/ 0 w 1521262"/>
              <a:gd name="connsiteY0" fmla="*/ 0 h 1307098"/>
              <a:gd name="connsiteX1" fmla="*/ 662940 w 1521262"/>
              <a:gd name="connsiteY1" fmla="*/ 605790 h 1307098"/>
              <a:gd name="connsiteX2" fmla="*/ 1085850 w 1521262"/>
              <a:gd name="connsiteY2" fmla="*/ 948690 h 1307098"/>
              <a:gd name="connsiteX3" fmla="*/ 1440180 w 1521262"/>
              <a:gd name="connsiteY3" fmla="*/ 1257300 h 1307098"/>
              <a:gd name="connsiteX0" fmla="*/ 0 w 1470009"/>
              <a:gd name="connsiteY0" fmla="*/ 0 h 1533344"/>
              <a:gd name="connsiteX1" fmla="*/ 662940 w 1470009"/>
              <a:gd name="connsiteY1" fmla="*/ 605790 h 1533344"/>
              <a:gd name="connsiteX2" fmla="*/ 1085850 w 1470009"/>
              <a:gd name="connsiteY2" fmla="*/ 948690 h 1533344"/>
              <a:gd name="connsiteX3" fmla="*/ 1383030 w 1470009"/>
              <a:gd name="connsiteY3" fmla="*/ 1497330 h 1533344"/>
              <a:gd name="connsiteX0" fmla="*/ 0 w 1383030"/>
              <a:gd name="connsiteY0" fmla="*/ 0 h 1497330"/>
              <a:gd name="connsiteX1" fmla="*/ 662940 w 1383030"/>
              <a:gd name="connsiteY1" fmla="*/ 605790 h 1497330"/>
              <a:gd name="connsiteX2" fmla="*/ 1085850 w 1383030"/>
              <a:gd name="connsiteY2" fmla="*/ 948690 h 1497330"/>
              <a:gd name="connsiteX3" fmla="*/ 1383030 w 1383030"/>
              <a:gd name="connsiteY3" fmla="*/ 1497330 h 1497330"/>
              <a:gd name="connsiteX0" fmla="*/ 0 w 1383030"/>
              <a:gd name="connsiteY0" fmla="*/ 0 h 1497330"/>
              <a:gd name="connsiteX1" fmla="*/ 662940 w 1383030"/>
              <a:gd name="connsiteY1" fmla="*/ 605790 h 1497330"/>
              <a:gd name="connsiteX2" fmla="*/ 971550 w 1383030"/>
              <a:gd name="connsiteY2" fmla="*/ 902970 h 1497330"/>
              <a:gd name="connsiteX3" fmla="*/ 1383030 w 1383030"/>
              <a:gd name="connsiteY3" fmla="*/ 1497330 h 1497330"/>
              <a:gd name="connsiteX0" fmla="*/ 0 w 1475105"/>
              <a:gd name="connsiteY0" fmla="*/ 0 h 1506855"/>
              <a:gd name="connsiteX1" fmla="*/ 662940 w 1475105"/>
              <a:gd name="connsiteY1" fmla="*/ 605790 h 1506855"/>
              <a:gd name="connsiteX2" fmla="*/ 971550 w 1475105"/>
              <a:gd name="connsiteY2" fmla="*/ 902970 h 1506855"/>
              <a:gd name="connsiteX3" fmla="*/ 1475105 w 1475105"/>
              <a:gd name="connsiteY3" fmla="*/ 1506855 h 1506855"/>
              <a:gd name="connsiteX0" fmla="*/ 0 w 1475105"/>
              <a:gd name="connsiteY0" fmla="*/ 0 h 1506855"/>
              <a:gd name="connsiteX1" fmla="*/ 662940 w 1475105"/>
              <a:gd name="connsiteY1" fmla="*/ 605790 h 1506855"/>
              <a:gd name="connsiteX2" fmla="*/ 971550 w 1475105"/>
              <a:gd name="connsiteY2" fmla="*/ 902970 h 1506855"/>
              <a:gd name="connsiteX3" fmla="*/ 1475105 w 1475105"/>
              <a:gd name="connsiteY3" fmla="*/ 1506855 h 1506855"/>
              <a:gd name="connsiteX0" fmla="*/ 0 w 1490980"/>
              <a:gd name="connsiteY0" fmla="*/ 0 h 1490980"/>
              <a:gd name="connsiteX1" fmla="*/ 678815 w 1490980"/>
              <a:gd name="connsiteY1" fmla="*/ 589915 h 1490980"/>
              <a:gd name="connsiteX2" fmla="*/ 987425 w 1490980"/>
              <a:gd name="connsiteY2" fmla="*/ 887095 h 1490980"/>
              <a:gd name="connsiteX3" fmla="*/ 1490980 w 1490980"/>
              <a:gd name="connsiteY3" fmla="*/ 1490980 h 1490980"/>
              <a:gd name="connsiteX0" fmla="*/ 0 w 1490980"/>
              <a:gd name="connsiteY0" fmla="*/ 0 h 1490980"/>
              <a:gd name="connsiteX1" fmla="*/ 694690 w 1490980"/>
              <a:gd name="connsiteY1" fmla="*/ 628015 h 1490980"/>
              <a:gd name="connsiteX2" fmla="*/ 987425 w 1490980"/>
              <a:gd name="connsiteY2" fmla="*/ 887095 h 1490980"/>
              <a:gd name="connsiteX3" fmla="*/ 1490980 w 1490980"/>
              <a:gd name="connsiteY3" fmla="*/ 1490980 h 1490980"/>
              <a:gd name="connsiteX0" fmla="*/ 0 w 1490980"/>
              <a:gd name="connsiteY0" fmla="*/ 0 h 1490980"/>
              <a:gd name="connsiteX1" fmla="*/ 694690 w 1490980"/>
              <a:gd name="connsiteY1" fmla="*/ 628015 h 1490980"/>
              <a:gd name="connsiteX2" fmla="*/ 1063625 w 1490980"/>
              <a:gd name="connsiteY2" fmla="*/ 969645 h 1490980"/>
              <a:gd name="connsiteX3" fmla="*/ 1490980 w 1490980"/>
              <a:gd name="connsiteY3" fmla="*/ 1490980 h 1490980"/>
              <a:gd name="connsiteX0" fmla="*/ 0 w 1285240"/>
              <a:gd name="connsiteY0" fmla="*/ 0 h 1414780"/>
              <a:gd name="connsiteX1" fmla="*/ 488950 w 1285240"/>
              <a:gd name="connsiteY1" fmla="*/ 551815 h 1414780"/>
              <a:gd name="connsiteX2" fmla="*/ 857885 w 1285240"/>
              <a:gd name="connsiteY2" fmla="*/ 893445 h 1414780"/>
              <a:gd name="connsiteX3" fmla="*/ 1285240 w 1285240"/>
              <a:gd name="connsiteY3" fmla="*/ 1414780 h 1414780"/>
              <a:gd name="connsiteX0" fmla="*/ 0 w 796290"/>
              <a:gd name="connsiteY0" fmla="*/ 0 h 862965"/>
              <a:gd name="connsiteX1" fmla="*/ 368935 w 796290"/>
              <a:gd name="connsiteY1" fmla="*/ 341630 h 862965"/>
              <a:gd name="connsiteX2" fmla="*/ 796290 w 796290"/>
              <a:gd name="connsiteY2" fmla="*/ 862965 h 862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6290" h="862965">
                <a:moveTo>
                  <a:pt x="0" y="0"/>
                </a:moveTo>
                <a:cubicBezTo>
                  <a:pt x="142981" y="148907"/>
                  <a:pt x="236220" y="197803"/>
                  <a:pt x="368935" y="341630"/>
                </a:cubicBezTo>
                <a:cubicBezTo>
                  <a:pt x="501650" y="485457"/>
                  <a:pt x="558800" y="573722"/>
                  <a:pt x="796290" y="862965"/>
                </a:cubicBezTo>
              </a:path>
            </a:pathLst>
          </a:custGeom>
          <a:noFill/>
          <a:ln w="50800">
            <a:solidFill>
              <a:schemeClr val="bg1">
                <a:alpha val="6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558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805">
        <p:fade/>
      </p:transition>
    </mc:Choice>
    <mc:Fallback xmlns="">
      <p:transition spd="med" advTm="1080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62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7" grpId="0" animBg="1"/>
    </p:bldLst>
  </p:timing>
  <p:extLst mod="1">
    <p:ext uri="{E180D4A7-C9FB-4DFB-919C-405C955672EB}">
      <p14:showEvtLst xmlns:p14="http://schemas.microsoft.com/office/powerpoint/2010/main">
        <p14:playEvt time="6247" objId="6"/>
        <p14:stopEvt time="8308" objId="6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24539"/>
          </a:xfrm>
        </p:spPr>
        <p:txBody>
          <a:bodyPr/>
          <a:lstStyle/>
          <a:p>
            <a:r>
              <a:rPr lang="en-US" noProof="0" dirty="0" smtClean="0"/>
              <a:t>Uniform </a:t>
            </a:r>
            <a:r>
              <a:rPr lang="en-US" noProof="0" dirty="0" err="1" smtClean="0"/>
              <a:t>Laplacian</a:t>
            </a:r>
            <a:r>
              <a:rPr lang="en-US" noProof="0" dirty="0" smtClean="0"/>
              <a:t> smoothing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34</a:t>
            </a:fld>
            <a:endParaRPr lang="fr-FR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765" y="2013422"/>
            <a:ext cx="3825186" cy="318993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407" y="2013421"/>
            <a:ext cx="3825186" cy="318993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26" y="2013421"/>
            <a:ext cx="3825186" cy="318993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74126" y="5203354"/>
            <a:ext cx="3825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Raw projection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862657" y="5203352"/>
            <a:ext cx="4466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Region to be smoothed out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8154765" y="5203353"/>
            <a:ext cx="3825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After smoothing</a:t>
            </a:r>
            <a:endParaRPr lang="en-US" sz="2400" dirty="0"/>
          </a:p>
        </p:txBody>
      </p:sp>
      <p:sp>
        <p:nvSpPr>
          <p:cNvPr id="14" name="Freeform 13"/>
          <p:cNvSpPr/>
          <p:nvPr/>
        </p:nvSpPr>
        <p:spPr>
          <a:xfrm flipH="1">
            <a:off x="830577" y="2621280"/>
            <a:ext cx="1185088" cy="876300"/>
          </a:xfrm>
          <a:custGeom>
            <a:avLst/>
            <a:gdLst>
              <a:gd name="connsiteX0" fmla="*/ 69850 w 69850"/>
              <a:gd name="connsiteY0" fmla="*/ 0 h 603250"/>
              <a:gd name="connsiteX1" fmla="*/ 50800 w 69850"/>
              <a:gd name="connsiteY1" fmla="*/ 320675 h 603250"/>
              <a:gd name="connsiteX2" fmla="*/ 0 w 69850"/>
              <a:gd name="connsiteY2" fmla="*/ 603250 h 603250"/>
              <a:gd name="connsiteX0" fmla="*/ 60325 w 60325"/>
              <a:gd name="connsiteY0" fmla="*/ 0 h 603250"/>
              <a:gd name="connsiteX1" fmla="*/ 50800 w 60325"/>
              <a:gd name="connsiteY1" fmla="*/ 320675 h 603250"/>
              <a:gd name="connsiteX2" fmla="*/ 0 w 60325"/>
              <a:gd name="connsiteY2" fmla="*/ 603250 h 603250"/>
              <a:gd name="connsiteX0" fmla="*/ 60325 w 61621"/>
              <a:gd name="connsiteY0" fmla="*/ 0 h 603250"/>
              <a:gd name="connsiteX1" fmla="*/ 57150 w 61621"/>
              <a:gd name="connsiteY1" fmla="*/ 330200 h 603250"/>
              <a:gd name="connsiteX2" fmla="*/ 0 w 61621"/>
              <a:gd name="connsiteY2" fmla="*/ 603250 h 603250"/>
              <a:gd name="connsiteX0" fmla="*/ 47625 w 47981"/>
              <a:gd name="connsiteY0" fmla="*/ 0 h 590550"/>
              <a:gd name="connsiteX1" fmla="*/ 44450 w 47981"/>
              <a:gd name="connsiteY1" fmla="*/ 330200 h 590550"/>
              <a:gd name="connsiteX2" fmla="*/ 0 w 47981"/>
              <a:gd name="connsiteY2" fmla="*/ 590550 h 590550"/>
              <a:gd name="connsiteX0" fmla="*/ 47625 w 47625"/>
              <a:gd name="connsiteY0" fmla="*/ 0 h 590550"/>
              <a:gd name="connsiteX1" fmla="*/ 31750 w 47625"/>
              <a:gd name="connsiteY1" fmla="*/ 327025 h 590550"/>
              <a:gd name="connsiteX2" fmla="*/ 0 w 47625"/>
              <a:gd name="connsiteY2" fmla="*/ 590550 h 590550"/>
              <a:gd name="connsiteX0" fmla="*/ 47625 w 48423"/>
              <a:gd name="connsiteY0" fmla="*/ 0 h 590550"/>
              <a:gd name="connsiteX1" fmla="*/ 31750 w 48423"/>
              <a:gd name="connsiteY1" fmla="*/ 327025 h 590550"/>
              <a:gd name="connsiteX2" fmla="*/ 0 w 48423"/>
              <a:gd name="connsiteY2" fmla="*/ 590550 h 590550"/>
              <a:gd name="connsiteX0" fmla="*/ 47625 w 47625"/>
              <a:gd name="connsiteY0" fmla="*/ 0 h 590550"/>
              <a:gd name="connsiteX1" fmla="*/ 31750 w 47625"/>
              <a:gd name="connsiteY1" fmla="*/ 327025 h 590550"/>
              <a:gd name="connsiteX2" fmla="*/ 0 w 47625"/>
              <a:gd name="connsiteY2" fmla="*/ 590550 h 590550"/>
              <a:gd name="connsiteX0" fmla="*/ 47950 w 47950"/>
              <a:gd name="connsiteY0" fmla="*/ 0 h 590550"/>
              <a:gd name="connsiteX1" fmla="*/ 32075 w 47950"/>
              <a:gd name="connsiteY1" fmla="*/ 327025 h 590550"/>
              <a:gd name="connsiteX2" fmla="*/ 325 w 47950"/>
              <a:gd name="connsiteY2" fmla="*/ 590550 h 590550"/>
              <a:gd name="connsiteX0" fmla="*/ 63704 w 63704"/>
              <a:gd name="connsiteY0" fmla="*/ 0 h 590550"/>
              <a:gd name="connsiteX1" fmla="*/ 31954 w 63704"/>
              <a:gd name="connsiteY1" fmla="*/ 327025 h 590550"/>
              <a:gd name="connsiteX2" fmla="*/ 204 w 63704"/>
              <a:gd name="connsiteY2" fmla="*/ 590550 h 590550"/>
              <a:gd name="connsiteX0" fmla="*/ 63500 w 63500"/>
              <a:gd name="connsiteY0" fmla="*/ 0 h 590550"/>
              <a:gd name="connsiteX1" fmla="*/ 31750 w 63500"/>
              <a:gd name="connsiteY1" fmla="*/ 327025 h 590550"/>
              <a:gd name="connsiteX2" fmla="*/ 0 w 63500"/>
              <a:gd name="connsiteY2" fmla="*/ 590550 h 590550"/>
              <a:gd name="connsiteX0" fmla="*/ 63500 w 63500"/>
              <a:gd name="connsiteY0" fmla="*/ 0 h 590550"/>
              <a:gd name="connsiteX1" fmla="*/ 30467 w 63500"/>
              <a:gd name="connsiteY1" fmla="*/ 310467 h 590550"/>
              <a:gd name="connsiteX2" fmla="*/ 0 w 63500"/>
              <a:gd name="connsiteY2" fmla="*/ 590550 h 590550"/>
              <a:gd name="connsiteX0" fmla="*/ 63500 w 63500"/>
              <a:gd name="connsiteY0" fmla="*/ 0 h 590550"/>
              <a:gd name="connsiteX1" fmla="*/ 30467 w 63500"/>
              <a:gd name="connsiteY1" fmla="*/ 310467 h 590550"/>
              <a:gd name="connsiteX2" fmla="*/ 0 w 63500"/>
              <a:gd name="connsiteY2" fmla="*/ 590550 h 590550"/>
              <a:gd name="connsiteX0" fmla="*/ 67348 w 67348"/>
              <a:gd name="connsiteY0" fmla="*/ 0 h 623665"/>
              <a:gd name="connsiteX1" fmla="*/ 30467 w 67348"/>
              <a:gd name="connsiteY1" fmla="*/ 343582 h 623665"/>
              <a:gd name="connsiteX2" fmla="*/ 0 w 67348"/>
              <a:gd name="connsiteY2" fmla="*/ 623665 h 623665"/>
              <a:gd name="connsiteX0" fmla="*/ 67348 w 67348"/>
              <a:gd name="connsiteY0" fmla="*/ 0 h 623665"/>
              <a:gd name="connsiteX1" fmla="*/ 31750 w 67348"/>
              <a:gd name="connsiteY1" fmla="*/ 349101 h 623665"/>
              <a:gd name="connsiteX2" fmla="*/ 0 w 67348"/>
              <a:gd name="connsiteY2" fmla="*/ 623665 h 623665"/>
              <a:gd name="connsiteX0" fmla="*/ 66493 w 66493"/>
              <a:gd name="connsiteY0" fmla="*/ 0 h 634703"/>
              <a:gd name="connsiteX1" fmla="*/ 30895 w 66493"/>
              <a:gd name="connsiteY1" fmla="*/ 349101 h 634703"/>
              <a:gd name="connsiteX2" fmla="*/ 0 w 66493"/>
              <a:gd name="connsiteY2" fmla="*/ 634703 h 634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93" h="634703">
                <a:moveTo>
                  <a:pt x="66493" y="0"/>
                </a:moveTo>
                <a:cubicBezTo>
                  <a:pt x="54238" y="82470"/>
                  <a:pt x="41478" y="250676"/>
                  <a:pt x="30895" y="349101"/>
                </a:cubicBezTo>
                <a:cubicBezTo>
                  <a:pt x="20312" y="447526"/>
                  <a:pt x="23862" y="437991"/>
                  <a:pt x="0" y="634703"/>
                </a:cubicBezTo>
              </a:path>
            </a:pathLst>
          </a:custGeom>
          <a:noFill/>
          <a:ln w="152400">
            <a:solidFill>
              <a:srgbClr val="FF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70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884"/>
    </mc:Choice>
    <mc:Fallback xmlns="">
      <p:transition spd="slow" advTm="48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  <p:bldP spid="14" grpId="1" animBg="1"/>
      <p:bldP spid="14" grpId="2" animBg="1"/>
      <p:bldP spid="14" grpId="3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ort_results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43111" y="1266002"/>
            <a:ext cx="8105778" cy="45595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8" name="TextBox 7"/>
          <p:cNvSpPr txBox="1"/>
          <p:nvPr/>
        </p:nvSpPr>
        <p:spPr>
          <a:xfrm>
            <a:off x="2043111" y="5825502"/>
            <a:ext cx="8116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/>
              <a:t>Hardware: </a:t>
            </a:r>
            <a:r>
              <a:rPr lang="fr-FR" sz="2400" dirty="0" err="1" smtClean="0"/>
              <a:t>Geforce</a:t>
            </a:r>
            <a:r>
              <a:rPr lang="fr-FR" sz="2400" dirty="0" smtClean="0"/>
              <a:t> 680 </a:t>
            </a:r>
            <a:r>
              <a:rPr lang="fr-FR" sz="2400" dirty="0"/>
              <a:t>GTX </a:t>
            </a:r>
            <a:r>
              <a:rPr lang="fr-FR" sz="2400" dirty="0" smtClean="0"/>
              <a:t>and </a:t>
            </a:r>
          </a:p>
          <a:p>
            <a:pPr algn="ctr"/>
            <a:r>
              <a:rPr lang="fr-FR" sz="2400" dirty="0" smtClean="0"/>
              <a:t>Intel </a:t>
            </a:r>
            <a:r>
              <a:rPr lang="fr-FR" sz="2400" dirty="0" err="1"/>
              <a:t>Core</a:t>
            </a:r>
            <a:r>
              <a:rPr lang="fr-FR" sz="2400" dirty="0"/>
              <a:t> i7 </a:t>
            </a:r>
            <a:r>
              <a:rPr lang="fr-FR" sz="2400" dirty="0" smtClean="0"/>
              <a:t>950 </a:t>
            </a:r>
            <a:r>
              <a:rPr lang="fr-FR" sz="2400" dirty="0" err="1" smtClean="0"/>
              <a:t>at</a:t>
            </a:r>
            <a:r>
              <a:rPr lang="fr-FR" sz="2400" dirty="0" smtClean="0"/>
              <a:t> 3.07GHz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717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502118"/>
            <a:ext cx="9404723" cy="833471"/>
          </a:xfrm>
        </p:spPr>
        <p:txBody>
          <a:bodyPr/>
          <a:lstStyle/>
          <a:p>
            <a:r>
              <a:rPr lang="en-US" dirty="0"/>
              <a:t>Two ways to track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21028"/>
            <a:ext cx="9945688" cy="667264"/>
          </a:xfrm>
        </p:spPr>
        <p:txBody>
          <a:bodyPr>
            <a:normAutofit/>
          </a:bodyPr>
          <a:lstStyle/>
          <a:p>
            <a:r>
              <a:rPr lang="en-US" dirty="0"/>
              <a:t>History independent version </a:t>
            </a:r>
            <a:r>
              <a:rPr lang="en-US" sz="2000" dirty="0" smtClean="0"/>
              <a:t>(SIGGRAPH 2013)</a:t>
            </a:r>
          </a:p>
          <a:p>
            <a:pPr marL="0" indent="0"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36</a:t>
            </a:fld>
            <a:endParaRPr lang="fr-FR" dirty="0"/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5894" y="4546884"/>
            <a:ext cx="4467600" cy="218084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8472" y="2173731"/>
            <a:ext cx="687600" cy="170074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930628" y="2173731"/>
            <a:ext cx="1353296" cy="17007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08422" y="2496065"/>
            <a:ext cx="234778" cy="27184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10" idx="4"/>
          </p:cNvCxnSpPr>
          <p:nvPr/>
        </p:nvCxnSpPr>
        <p:spPr>
          <a:xfrm flipH="1">
            <a:off x="2607276" y="2767914"/>
            <a:ext cx="18535" cy="5313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 flipV="1">
            <a:off x="2207579" y="2891482"/>
            <a:ext cx="881610" cy="123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409568" y="3311611"/>
            <a:ext cx="197708" cy="271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07277" y="3308837"/>
            <a:ext cx="135923" cy="2622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969694" y="3024103"/>
            <a:ext cx="923582" cy="9481"/>
          </a:xfrm>
          <a:prstGeom prst="straightConnector1">
            <a:avLst/>
          </a:prstGeom>
          <a:ln w="444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 txBox="1">
            <a:spLocks/>
          </p:cNvSpPr>
          <p:nvPr/>
        </p:nvSpPr>
        <p:spPr>
          <a:xfrm>
            <a:off x="1103312" y="3984609"/>
            <a:ext cx="9945688" cy="667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/>
              <a:t>History dependent version (SIGGRAPH Asia 2014)</a:t>
            </a:r>
          </a:p>
          <a:p>
            <a:pPr marL="0" indent="0">
              <a:buFont typeface="Wingdings 3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668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25"/>
    </mc:Choice>
    <mc:Fallback xmlns="">
      <p:transition spd="slow" advTm="45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noProof="0" dirty="0" smtClean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38915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397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404" end="32569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409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4534" end="25762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348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9550" y="6251091"/>
            <a:ext cx="865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Flexible but needs a lot of user inputs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Previous work: user driven</a:t>
            </a:r>
            <a:endParaRPr lang="en-US" noProof="0" dirty="0"/>
          </a:p>
        </p:txBody>
      </p:sp>
      <p:sp>
        <p:nvSpPr>
          <p:cNvPr id="15" name="TextBox 14"/>
          <p:cNvSpPr txBox="1"/>
          <p:nvPr/>
        </p:nvSpPr>
        <p:spPr>
          <a:xfrm>
            <a:off x="1517073" y="5898846"/>
            <a:ext cx="953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Pose </a:t>
            </a:r>
            <a:r>
              <a:rPr lang="fr-FR" dirty="0" err="1"/>
              <a:t>space</a:t>
            </a:r>
            <a:r>
              <a:rPr lang="fr-FR" dirty="0"/>
              <a:t> </a:t>
            </a:r>
            <a:r>
              <a:rPr lang="fr-FR" dirty="0" err="1"/>
              <a:t>deformation</a:t>
            </a:r>
            <a:r>
              <a:rPr lang="fr-FR" dirty="0"/>
              <a:t> [J.P Lewis </a:t>
            </a:r>
            <a:r>
              <a:rPr lang="fr-FR" dirty="0" smtClean="0"/>
              <a:t>et. </a:t>
            </a:r>
            <a:r>
              <a:rPr lang="fr-FR" dirty="0"/>
              <a:t>al 2000</a:t>
            </a:r>
            <a:r>
              <a:rPr lang="fr-FR" dirty="0" smtClean="0"/>
              <a:t>]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4" name="CGI Deformation Test HD_ _Lbrush_ by Joe Alter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4823" end="23505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5234" y="1296735"/>
            <a:ext cx="8181531" cy="4602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52733" y="1352337"/>
            <a:ext cx="343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Geometric skinning: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655067" y="1352337"/>
            <a:ext cx="3395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Pose interpolation: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399676"/>
      </p:ext>
    </p:extLst>
  </p:cSld>
  <p:clrMapOvr>
    <a:masterClrMapping/>
  </p:clrMapOvr>
  <p:transition advTm="1206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3608" end="936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67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41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3421" end="8031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75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42</a:t>
            </a:fld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4108450" y="1402114"/>
            <a:ext cx="3975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Skinning weights dependence </a:t>
            </a:r>
            <a:endParaRPr lang="en-US" sz="2000" dirty="0"/>
          </a:p>
        </p:txBody>
      </p:sp>
      <p:pic>
        <p:nvPicPr>
          <p:cNvPr id="5" name="cy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9664" end="2055"/>
                </p14:media>
              </p:ext>
            </p:extLst>
          </p:nvPr>
        </p:nvPicPr>
        <p:blipFill rotWithShape="1">
          <a:blip r:embed="rId6"/>
          <a:srcRect l="18298" t="-7" r="18499" b="25988"/>
          <a:stretch>
            <a:fillRect/>
          </a:stretch>
        </p:blipFill>
        <p:spPr>
          <a:xfrm>
            <a:off x="3279273" y="1957983"/>
            <a:ext cx="5633454" cy="371176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062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/>
              <a:t>Limitation of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43</a:t>
            </a:fld>
            <a:endParaRPr lang="fr-FR" dirty="0"/>
          </a:p>
        </p:txBody>
      </p:sp>
      <p:pic>
        <p:nvPicPr>
          <p:cNvPr id="9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3">
                  <p14:trim st="199800" end="105570.6666"/>
                </p14:media>
              </p:ext>
            </p:extLst>
          </p:nvPr>
        </p:nvPicPr>
        <p:blipFill rotWithShape="1">
          <a:blip r:embed="rId6"/>
          <a:srcRect l="30548" t="21690" r="30181" b="8483"/>
          <a:stretch/>
        </p:blipFill>
        <p:spPr>
          <a:xfrm>
            <a:off x="646111" y="1423429"/>
            <a:ext cx="3996000" cy="399600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35611" y="5564412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Flickering</a:t>
            </a:r>
            <a:endParaRPr lang="en-CA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00" y="1423429"/>
            <a:ext cx="4921822" cy="4101518"/>
          </a:xfrm>
          <a:prstGeom prst="rect">
            <a:avLst/>
          </a:prstGeom>
          <a:solidFill>
            <a:schemeClr val="tx1"/>
          </a:solidFill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7376243" y="5578924"/>
            <a:ext cx="214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Triangle Fold-over</a:t>
            </a:r>
            <a:endParaRPr lang="en-C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16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dirty="0" smtClean="0"/>
              <a:t>Elastic implicit skinning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44</a:t>
            </a:fld>
            <a:endParaRPr lang="fr-FR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2603" y="2188132"/>
            <a:ext cx="5260166" cy="37090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noProof="0" dirty="0" smtClean="0"/>
              <a:t>Goals:</a:t>
            </a:r>
          </a:p>
          <a:p>
            <a:r>
              <a:rPr lang="en-US" dirty="0" smtClean="0"/>
              <a:t>No skinning weights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noProof="0" dirty="0" smtClean="0"/>
              <a:t>Improve robustness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noProof="0" dirty="0" smtClean="0"/>
          </a:p>
          <a:p>
            <a:endParaRPr lang="en-US" dirty="0"/>
          </a:p>
          <a:p>
            <a:endParaRPr lang="en-US" noProof="0" dirty="0" smtClean="0"/>
          </a:p>
          <a:p>
            <a:endParaRPr lang="en-US" noProof="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767264" y="2188132"/>
            <a:ext cx="5260166" cy="3709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smtClean="0"/>
              <a:t>Approach:</a:t>
            </a:r>
          </a:p>
          <a:p>
            <a:r>
              <a:rPr lang="en-US" dirty="0" smtClean="0"/>
              <a:t>Automatic skin elasticity on top of the distance field</a:t>
            </a:r>
          </a:p>
          <a:p>
            <a:r>
              <a:rPr lang="en-US" dirty="0" smtClean="0"/>
              <a:t>Better blend of distance fields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24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noProof="0" dirty="0" smtClean="0"/>
              <a:t>Flickering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45</a:t>
            </a:fld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1" y="1313565"/>
            <a:ext cx="4926335" cy="408077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1" y="1306682"/>
            <a:ext cx="4909522" cy="4066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8681" y="5484341"/>
            <a:ext cx="4909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Implicit skinning blend with </a:t>
            </a:r>
            <a:r>
              <a:rPr lang="en-US" i="1" dirty="0" smtClean="0"/>
              <a:t>max </a:t>
            </a:r>
          </a:p>
          <a:p>
            <a:pPr algn="ctr"/>
            <a:r>
              <a:rPr lang="en-US" i="1" dirty="0" smtClean="0"/>
              <a:t>→ discontinuous gradients</a:t>
            </a:r>
            <a:endParaRPr lang="en-US" i="1" dirty="0"/>
          </a:p>
        </p:txBody>
      </p:sp>
      <p:sp>
        <p:nvSpPr>
          <p:cNvPr id="10" name="Oval 9"/>
          <p:cNvSpPr/>
          <p:nvPr/>
        </p:nvSpPr>
        <p:spPr>
          <a:xfrm rot="890994">
            <a:off x="1895088" y="3419811"/>
            <a:ext cx="2078182" cy="38878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2493170" y="3159920"/>
            <a:ext cx="952141" cy="733531"/>
          </a:xfrm>
          <a:custGeom>
            <a:avLst/>
            <a:gdLst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4" fmla="*/ 255339 w 1024991"/>
              <a:gd name="connsiteY4" fmla="*/ 369094 h 668861"/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4" fmla="*/ 255339 w 1024991"/>
              <a:gd name="connsiteY4" fmla="*/ 369094 h 668861"/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0" fmla="*/ 300038 w 883952"/>
              <a:gd name="connsiteY0" fmla="*/ 0 h 668861"/>
              <a:gd name="connsiteX1" fmla="*/ 878681 w 883952"/>
              <a:gd name="connsiteY1" fmla="*/ 500062 h 668861"/>
              <a:gd name="connsiteX2" fmla="*/ 0 w 883952"/>
              <a:gd name="connsiteY2" fmla="*/ 666750 h 668861"/>
              <a:gd name="connsiteX0" fmla="*/ 166688 w 879974"/>
              <a:gd name="connsiteY0" fmla="*/ 0 h 726252"/>
              <a:gd name="connsiteX1" fmla="*/ 878681 w 879974"/>
              <a:gd name="connsiteY1" fmla="*/ 557212 h 726252"/>
              <a:gd name="connsiteX2" fmla="*/ 0 w 879974"/>
              <a:gd name="connsiteY2" fmla="*/ 723900 h 726252"/>
              <a:gd name="connsiteX0" fmla="*/ 216694 w 930803"/>
              <a:gd name="connsiteY0" fmla="*/ 0 h 726252"/>
              <a:gd name="connsiteX1" fmla="*/ 928687 w 930803"/>
              <a:gd name="connsiteY1" fmla="*/ 557212 h 726252"/>
              <a:gd name="connsiteX2" fmla="*/ 0 w 930803"/>
              <a:gd name="connsiteY2" fmla="*/ 723900 h 726252"/>
              <a:gd name="connsiteX0" fmla="*/ 216694 w 952141"/>
              <a:gd name="connsiteY0" fmla="*/ 0 h 733531"/>
              <a:gd name="connsiteX1" fmla="*/ 950118 w 952141"/>
              <a:gd name="connsiteY1" fmla="*/ 631031 h 733531"/>
              <a:gd name="connsiteX2" fmla="*/ 0 w 952141"/>
              <a:gd name="connsiteY2" fmla="*/ 723900 h 733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141" h="733531">
                <a:moveTo>
                  <a:pt x="216694" y="0"/>
                </a:moveTo>
                <a:cubicBezTo>
                  <a:pt x="531018" y="194468"/>
                  <a:pt x="986234" y="510381"/>
                  <a:pt x="950118" y="631031"/>
                </a:cubicBezTo>
                <a:cubicBezTo>
                  <a:pt x="914002" y="751681"/>
                  <a:pt x="167878" y="739378"/>
                  <a:pt x="0" y="723900"/>
                </a:cubicBezTo>
              </a:path>
            </a:pathLst>
          </a:cu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3004557" y="3305970"/>
            <a:ext cx="952141" cy="733531"/>
          </a:xfrm>
          <a:custGeom>
            <a:avLst/>
            <a:gdLst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4" fmla="*/ 255339 w 1024991"/>
              <a:gd name="connsiteY4" fmla="*/ 369094 h 668861"/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4" fmla="*/ 255339 w 1024991"/>
              <a:gd name="connsiteY4" fmla="*/ 369094 h 668861"/>
              <a:gd name="connsiteX0" fmla="*/ 441077 w 1024991"/>
              <a:gd name="connsiteY0" fmla="*/ 0 h 668861"/>
              <a:gd name="connsiteX1" fmla="*/ 1019720 w 1024991"/>
              <a:gd name="connsiteY1" fmla="*/ 500062 h 668861"/>
              <a:gd name="connsiteX2" fmla="*/ 141039 w 1024991"/>
              <a:gd name="connsiteY2" fmla="*/ 666750 h 668861"/>
              <a:gd name="connsiteX3" fmla="*/ 12452 w 1024991"/>
              <a:gd name="connsiteY3" fmla="*/ 407194 h 668861"/>
              <a:gd name="connsiteX0" fmla="*/ 300038 w 883952"/>
              <a:gd name="connsiteY0" fmla="*/ 0 h 668861"/>
              <a:gd name="connsiteX1" fmla="*/ 878681 w 883952"/>
              <a:gd name="connsiteY1" fmla="*/ 500062 h 668861"/>
              <a:gd name="connsiteX2" fmla="*/ 0 w 883952"/>
              <a:gd name="connsiteY2" fmla="*/ 666750 h 668861"/>
              <a:gd name="connsiteX0" fmla="*/ 166688 w 879974"/>
              <a:gd name="connsiteY0" fmla="*/ 0 h 726252"/>
              <a:gd name="connsiteX1" fmla="*/ 878681 w 879974"/>
              <a:gd name="connsiteY1" fmla="*/ 557212 h 726252"/>
              <a:gd name="connsiteX2" fmla="*/ 0 w 879974"/>
              <a:gd name="connsiteY2" fmla="*/ 723900 h 726252"/>
              <a:gd name="connsiteX0" fmla="*/ 216694 w 930803"/>
              <a:gd name="connsiteY0" fmla="*/ 0 h 726252"/>
              <a:gd name="connsiteX1" fmla="*/ 928687 w 930803"/>
              <a:gd name="connsiteY1" fmla="*/ 557212 h 726252"/>
              <a:gd name="connsiteX2" fmla="*/ 0 w 930803"/>
              <a:gd name="connsiteY2" fmla="*/ 723900 h 726252"/>
              <a:gd name="connsiteX0" fmla="*/ 216694 w 952141"/>
              <a:gd name="connsiteY0" fmla="*/ 0 h 733531"/>
              <a:gd name="connsiteX1" fmla="*/ 950118 w 952141"/>
              <a:gd name="connsiteY1" fmla="*/ 631031 h 733531"/>
              <a:gd name="connsiteX2" fmla="*/ 0 w 952141"/>
              <a:gd name="connsiteY2" fmla="*/ 723900 h 733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52141" h="733531">
                <a:moveTo>
                  <a:pt x="216694" y="0"/>
                </a:moveTo>
                <a:cubicBezTo>
                  <a:pt x="531018" y="194468"/>
                  <a:pt x="986234" y="510381"/>
                  <a:pt x="950118" y="631031"/>
                </a:cubicBezTo>
                <a:cubicBezTo>
                  <a:pt x="914002" y="751681"/>
                  <a:pt x="167878" y="739378"/>
                  <a:pt x="0" y="723900"/>
                </a:cubicBezTo>
              </a:path>
            </a:pathLst>
          </a:custGeom>
          <a:noFill/>
          <a:ln w="3175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271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0" grpId="1" animBg="1"/>
      <p:bldP spid="14" grpId="0" animBg="1"/>
      <p:bldP spid="14" grpId="1" animBg="1"/>
      <p:bldP spid="1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70711"/>
          </a:xfrm>
        </p:spPr>
        <p:txBody>
          <a:bodyPr/>
          <a:lstStyle/>
          <a:p>
            <a:r>
              <a:rPr lang="en-US" noProof="0" dirty="0" smtClean="0"/>
              <a:t>Flickering</a:t>
            </a:r>
            <a:endParaRPr lang="en-US" noProof="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46</a:t>
            </a:fld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1" y="1313565"/>
            <a:ext cx="4926335" cy="408077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1" y="1306682"/>
            <a:ext cx="4909522" cy="40668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978" y="1306682"/>
            <a:ext cx="4909522" cy="406684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78681" y="5484341"/>
            <a:ext cx="4909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Implicit skinning blend with </a:t>
            </a:r>
            <a:r>
              <a:rPr lang="en-US" i="1" dirty="0" smtClean="0"/>
              <a:t>max </a:t>
            </a:r>
          </a:p>
          <a:p>
            <a:pPr algn="ctr"/>
            <a:r>
              <a:rPr lang="en-US" i="1" dirty="0" smtClean="0"/>
              <a:t>→ discontinuous gradients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6710978" y="5484341"/>
            <a:ext cx="49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Smooth distance field using our operator</a:t>
            </a:r>
            <a:endParaRPr lang="en-US" i="1" dirty="0"/>
          </a:p>
        </p:txBody>
      </p:sp>
      <p:sp>
        <p:nvSpPr>
          <p:cNvPr id="10" name="Oval 9"/>
          <p:cNvSpPr/>
          <p:nvPr/>
        </p:nvSpPr>
        <p:spPr>
          <a:xfrm rot="890994">
            <a:off x="7884809" y="3390961"/>
            <a:ext cx="1620347" cy="38878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 rot="890994">
            <a:off x="9423091" y="3776672"/>
            <a:ext cx="1078987" cy="38878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0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2678"/>
    </mc:Choice>
    <mc:Fallback xmlns="">
      <p:transition advTm="102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Skin deformation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47</a:t>
            </a:fld>
            <a:endParaRPr lang="fr-F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11" y="1456937"/>
            <a:ext cx="9903315" cy="448147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83051" y="6220099"/>
            <a:ext cx="137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Frame: 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15481" y="6127368"/>
            <a:ext cx="2075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Initial guess</a:t>
            </a:r>
          </a:p>
          <a:p>
            <a:pPr algn="ctr"/>
            <a:r>
              <a:rPr lang="en-US" dirty="0" smtClean="0"/>
              <a:t>Frame: n+1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042422" y="2365375"/>
            <a:ext cx="73025" cy="24130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878512" y="2336800"/>
            <a:ext cx="50800" cy="21590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170612" y="2539767"/>
            <a:ext cx="70398" cy="190500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681662" y="2336800"/>
            <a:ext cx="47227" cy="168275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010659" y="6127368"/>
            <a:ext cx="2362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Distributed vertices</a:t>
            </a:r>
          </a:p>
          <a:p>
            <a:pPr algn="ctr"/>
            <a:r>
              <a:rPr lang="en-US" dirty="0" smtClean="0"/>
              <a:t>Frame: n+1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7231380" y="2263140"/>
            <a:ext cx="38100" cy="8077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823710" y="3070860"/>
            <a:ext cx="426720" cy="6500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18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Tangential relaxation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noProof="0" dirty="0" smtClean="0"/>
          </a:p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48</a:t>
            </a:fld>
            <a:endParaRPr lang="fr-F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55712" y="3980329"/>
            <a:ext cx="8946541" cy="2420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Goal “simulate” skin elasticity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Needed properties:</a:t>
            </a:r>
          </a:p>
          <a:p>
            <a:pPr lvl="1"/>
            <a:r>
              <a:rPr lang="en-US" dirty="0" smtClean="0"/>
              <a:t>Inexpensive and parallel (based on 1</a:t>
            </a:r>
            <a:r>
              <a:rPr lang="en-US" baseline="30000" dirty="0" smtClean="0"/>
              <a:t>st</a:t>
            </a:r>
            <a:r>
              <a:rPr lang="en-US" dirty="0" smtClean="0"/>
              <a:t> ring neighbors)</a:t>
            </a:r>
          </a:p>
          <a:p>
            <a:pPr lvl="1"/>
            <a:r>
              <a:rPr lang="en-US" dirty="0" smtClean="0"/>
              <a:t>Minimize parametric distortion (rest pose match original mesh)</a:t>
            </a:r>
          </a:p>
          <a:p>
            <a:pPr lvl="1"/>
            <a:r>
              <a:rPr lang="en-US" dirty="0" smtClean="0"/>
              <a:t>Robust to large skin stretch.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pPr marL="0" indent="0">
              <a:buFont typeface="Wingdings 3" charset="2"/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099" y="1471386"/>
            <a:ext cx="6184001" cy="1909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134100" y="1504434"/>
                <a:ext cx="971997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𝛻</m:t>
                      </m:r>
                      <m:r>
                        <a:rPr lang="fr-FR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fr-FR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fr-FR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F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sub>
                      </m:sSub>
                      <m:r>
                        <a:rPr lang="fr-FR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4100" y="1504434"/>
                <a:ext cx="971997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6193631" y="1824038"/>
            <a:ext cx="0" cy="595087"/>
          </a:xfrm>
          <a:prstGeom prst="straightConnector1">
            <a:avLst/>
          </a:prstGeom>
          <a:ln w="28575">
            <a:solidFill>
              <a:schemeClr val="bg1"/>
            </a:solidFill>
            <a:headEnd w="med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483225" y="2397535"/>
            <a:ext cx="1460500" cy="0"/>
          </a:xfrm>
          <a:prstGeom prst="straightConnector1">
            <a:avLst/>
          </a:prstGeom>
          <a:ln w="28575">
            <a:solidFill>
              <a:schemeClr val="tx1">
                <a:lumMod val="65000"/>
              </a:schemeClr>
            </a:solidFill>
            <a:headEnd type="triangle" w="lg" len="lg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80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Tangential relaxation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49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255712" y="1559858"/>
                <a:ext cx="8946541" cy="5298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r>
                  <a:rPr lang="en-US" strike="sngStrike" dirty="0" smtClean="0"/>
                  <a:t>Barycentric coordinates</a:t>
                </a:r>
                <a:r>
                  <a:rPr lang="en-US" dirty="0" smtClean="0"/>
                  <a:t> (large parametric distortions)</a:t>
                </a:r>
              </a:p>
              <a:p>
                <a:r>
                  <a:rPr lang="en-US" strike="sngStrike" dirty="0" smtClean="0"/>
                  <a:t>Springs </a:t>
                </a:r>
                <a:r>
                  <a:rPr lang="en-US" dirty="0" smtClean="0"/>
                  <a:t>(fold-overs)</a:t>
                </a:r>
              </a:p>
              <a:p>
                <a:r>
                  <a:rPr lang="en-US" strike="sngStrike" dirty="0" smtClean="0"/>
                  <a:t>Thin shells </a:t>
                </a:r>
                <a:r>
                  <a:rPr lang="en-US" dirty="0"/>
                  <a:t>(fold-overs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,,,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ARAP (As-Rigid-As-Possible [</a:t>
                </a:r>
                <a:r>
                  <a:rPr lang="en-US" dirty="0" err="1" smtClean="0"/>
                  <a:t>Sorkine</a:t>
                </a:r>
                <a:r>
                  <a:rPr lang="en-US" dirty="0" smtClean="0"/>
                  <a:t> &amp; Alexa 2007]):</a:t>
                </a:r>
              </a:p>
              <a:p>
                <a:pPr marL="0" indent="0" algn="ctr">
                  <a:buNone/>
                </a:pPr>
                <a:endParaRPr lang="en-US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b="1" i="0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m:rPr>
                          <m:nor/>
                        </m:rP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  <m:brk m:alnAt="23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r>
                            <m:rPr>
                              <m:nor/>
                            </m:rPr>
                            <a:rPr lang="fr-FR" b="1" i="0"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C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m:rPr>
                          <m:nor/>
                        </m:rP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  <m:brk m:alnAt="23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nor/>
                                  <m:brk m:alnAt="23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i</m:t>
                                              </m:r>
                                            </m:sub>
                                          </m:s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m:rPr>
                                          <m:nor/>
                                        </m:rP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fr-FR" b="1" i="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i</m:t>
                                              </m:r>
                                            </m:sub>
                                          </m:s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latin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712" y="1559858"/>
                <a:ext cx="8946541" cy="5298141"/>
              </a:xfrm>
              <a:prstGeom prst="rect">
                <a:avLst/>
              </a:prstGeom>
              <a:blipFill rotWithShape="0">
                <a:blip r:embed="rId3"/>
                <a:stretch>
                  <a:fillRect l="-341" t="-69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526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Pose space interpolation</a:t>
            </a:r>
            <a:endParaRPr lang="en-US" noProof="0" dirty="0"/>
          </a:p>
        </p:txBody>
      </p:sp>
      <p:pic>
        <p:nvPicPr>
          <p:cNvPr id="6" name="psd_buck_bunny_edite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204" end="79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7431" y="1333041"/>
            <a:ext cx="8797138" cy="494839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697431" y="6281431"/>
            <a:ext cx="9505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Original content from </a:t>
            </a:r>
            <a:r>
              <a:rPr lang="en-US" sz="800" i="1" dirty="0" err="1" smtClean="0"/>
              <a:t>youtube</a:t>
            </a:r>
            <a:r>
              <a:rPr lang="en-US" sz="800" i="1" dirty="0" smtClean="0"/>
              <a:t> </a:t>
            </a:r>
            <a:r>
              <a:rPr lang="en-US" sz="800" i="1" dirty="0"/>
              <a:t>channel </a:t>
            </a:r>
            <a:r>
              <a:rPr lang="en-US" sz="800" i="1" dirty="0" smtClean="0"/>
              <a:t> “Andrew </a:t>
            </a:r>
            <a:r>
              <a:rPr lang="en-US" sz="800" i="1" dirty="0" err="1" smtClean="0"/>
              <a:t>silke</a:t>
            </a:r>
            <a:r>
              <a:rPr lang="en-US" sz="800" i="1" dirty="0" smtClean="0"/>
              <a:t>”</a:t>
            </a:r>
          </a:p>
          <a:p>
            <a:r>
              <a:rPr lang="en-US" sz="800" i="1" dirty="0" smtClean="0"/>
              <a:t>Title: Corrective </a:t>
            </a:r>
            <a:r>
              <a:rPr lang="en-US" sz="800" i="1" dirty="0" err="1"/>
              <a:t>Blendshapes</a:t>
            </a:r>
            <a:r>
              <a:rPr lang="en-US" sz="800" i="1" dirty="0"/>
              <a:t>: Pro tip, Using Extract Deltas Free Plugin (Maya) Vid 3/7 </a:t>
            </a:r>
            <a:endParaRPr lang="en-US" sz="800" i="1" dirty="0" smtClean="0"/>
          </a:p>
          <a:p>
            <a:r>
              <a:rPr lang="en-US" sz="800" i="1" dirty="0" smtClean="0"/>
              <a:t>url: https</a:t>
            </a:r>
            <a:r>
              <a:rPr lang="en-US" sz="800" i="1" dirty="0"/>
              <a:t>://www.youtube.com/watch?v=YvNdYseSNFs&amp;list=PL4ZR92iL9G0EF0eSQz-2lrBd4gDL_oAYu</a:t>
            </a:r>
          </a:p>
          <a:p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158046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Tangential relaxation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50</a:t>
            </a:fld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255712" y="1559858"/>
                <a:ext cx="8946541" cy="5298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20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8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6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5pPr>
                <a:lvl6pPr marL="2506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1400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r>
                  <a:rPr lang="en-US" strike="sngStrike" dirty="0" smtClean="0"/>
                  <a:t>Barycentric coordinates</a:t>
                </a:r>
                <a:r>
                  <a:rPr lang="en-US" dirty="0" smtClean="0"/>
                  <a:t> (large parametric distortions)</a:t>
                </a:r>
              </a:p>
              <a:p>
                <a:r>
                  <a:rPr lang="en-US" strike="sngStrike" dirty="0" smtClean="0"/>
                  <a:t>Springs </a:t>
                </a:r>
                <a:r>
                  <a:rPr lang="en-US" dirty="0" smtClean="0"/>
                  <a:t>(fold-overs)</a:t>
                </a:r>
              </a:p>
              <a:p>
                <a:r>
                  <a:rPr lang="en-US" strike="sngStrike" dirty="0" smtClean="0"/>
                  <a:t>Thin shells </a:t>
                </a:r>
                <a:r>
                  <a:rPr lang="en-US" dirty="0"/>
                  <a:t>(fold-overs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,,,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ARAP (As-Rigid-As-Possible [</a:t>
                </a:r>
                <a:r>
                  <a:rPr lang="en-US" dirty="0" err="1" smtClean="0"/>
                  <a:t>Sorkine</a:t>
                </a:r>
                <a:r>
                  <a:rPr lang="en-US" dirty="0" smtClean="0"/>
                  <a:t> &amp; Alexa 2007]):</a:t>
                </a:r>
              </a:p>
              <a:p>
                <a:pPr marL="0" indent="0" algn="ctr">
                  <a:buNone/>
                </a:pPr>
                <a:endParaRPr lang="en-US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b="1" i="0">
                          <a:latin typeface="Cambria Math" panose="02040503050406030204" pitchFamily="18" charset="0"/>
                        </a:rPr>
                        <m:t>E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</m:d>
                      <m:r>
                        <m:rPr>
                          <m:nor/>
                        </m:rP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  <m:brk m:alnAt="23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r>
                            <m:rPr>
                              <m:nor/>
                            </m:rPr>
                            <a:rPr lang="fr-FR" b="1" i="0"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fr-FR" i="1">
                                      <a:solidFill>
                                        <a:schemeClr val="accent1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p>
                                    <m:sSupPr>
                                      <m:ctrlPr>
                                        <a:rPr lang="fr-FR" i="1">
                                          <a:solidFill>
                                            <a:schemeClr val="accent1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fr-FR">
                                          <a:solidFill>
                                            <a:schemeClr val="accent1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C</m:t>
                                      </m:r>
                                    </m:e>
                                    <m:sup>
                                      <m:r>
                                        <m:rPr>
                                          <m:nor/>
                                        </m:rPr>
                                        <a:rPr lang="fr-FR">
                                          <a:solidFill>
                                            <a:schemeClr val="accent1">
                                              <a:lumMod val="60000"/>
                                              <a:lumOff val="4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fr-FR">
                                      <a:solidFill>
                                        <a:schemeClr val="accent1">
                                          <a:lumMod val="60000"/>
                                          <a:lumOff val="4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fr-FR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nor/>
                                </m:rPr>
                                <a:rPr lang="fr-FR" i="0" smtClean="0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fr-FR" i="0" smtClean="0">
                                  <a:solidFill>
                                    <a:schemeClr val="accent6">
                                      <a:lumMod val="60000"/>
                                      <a:lumOff val="4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m:rPr>
                          <m:nor/>
                        </m:rPr>
                        <a:rPr lang="fr-FR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nor/>
                              <m:brk m:alnAt="23"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m:rPr>
                              <m:nor/>
                            </m:rPr>
                            <a:rPr lang="fr-FR" i="0">
                              <a:latin typeface="Cambria Math" panose="02040503050406030204" pitchFamily="18" charset="0"/>
                            </a:rPr>
                            <m:t>n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nor/>
                                  <m:brk m:alnAt="23"/>
                                </m:rPr>
                                <a:rPr lang="fr-FR" i="0"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i</m:t>
                              </m:r>
                              <m:r>
                                <m:rPr>
                                  <m:nor/>
                                </m:rPr>
                                <a:rPr lang="fr-FR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 smtClean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i</m:t>
                                              </m:r>
                                            </m:sub>
                                          </m:s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solidFill>
                                                <a:schemeClr val="accent1">
                                                  <a:lumMod val="60000"/>
                                                  <a:lumOff val="4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′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1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m:rPr>
                                          <m:nor/>
                                        </m:rPr>
                                        <a:rPr lang="fr-FR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fr-FR" b="1" i="0">
                                              <a:latin typeface="Cambria Math" panose="02040503050406030204" pitchFamily="18" charset="0"/>
                                            </a:rPr>
                                            <m:t>R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latin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fr-F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fr-FR" i="1" smtClean="0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i</m:t>
                                              </m:r>
                                            </m:sub>
                                          </m:sSub>
                                          <m:r>
                                            <m:rPr>
                                              <m:nor/>
                                            </m:rPr>
                                            <a:rPr lang="fr-FR" i="0">
                                              <a:solidFill>
                                                <a:schemeClr val="accent6">
                                                  <a:lumMod val="60000"/>
                                                  <a:lumOff val="4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fr-FR" i="1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b="1" i="0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p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nor/>
                                                </m:rPr>
                                                <a:rPr lang="fr-FR" i="0">
                                                  <a:solidFill>
                                                    <a:schemeClr val="accent6">
                                                      <a:lumMod val="60000"/>
                                                      <a:lumOff val="4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j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fr-FR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pPr marL="0" indent="0">
                  <a:buFont typeface="Wingdings 3" charset="2"/>
                  <a:buNone/>
                </a:pPr>
                <a:endParaRPr lang="en-US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712" y="1559858"/>
                <a:ext cx="8946541" cy="5298141"/>
              </a:xfrm>
              <a:prstGeom prst="rect">
                <a:avLst/>
              </a:prstGeom>
              <a:blipFill rotWithShape="0">
                <a:blip r:embed="rId3"/>
                <a:stretch>
                  <a:fillRect l="-341" t="-69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6752">
            <a:off x="10141532" y="3789208"/>
            <a:ext cx="1340646" cy="1949114"/>
          </a:xfrm>
          <a:prstGeom prst="rect">
            <a:avLst/>
          </a:prstGeom>
          <a:solidFill>
            <a:schemeClr val="tx1"/>
          </a:solidFill>
          <a:ln w="635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666" y="489423"/>
            <a:ext cx="1875919" cy="1948069"/>
          </a:xfrm>
          <a:prstGeom prst="rect">
            <a:avLst/>
          </a:prstGeom>
          <a:solidFill>
            <a:schemeClr val="tx1"/>
          </a:solidFill>
          <a:ln w="63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10625626" y="2564163"/>
            <a:ext cx="0" cy="987420"/>
          </a:xfrm>
          <a:prstGeom prst="straightConnector1">
            <a:avLst/>
          </a:prstGeom>
          <a:ln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202253" y="2828235"/>
                <a:ext cx="472565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b="1">
                              <a:latin typeface="Cambria Math" panose="02040503050406030204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fr-FR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253" y="2828235"/>
                <a:ext cx="472565" cy="377989"/>
              </a:xfrm>
              <a:prstGeom prst="rect">
                <a:avLst/>
              </a:prstGeom>
              <a:blipFill rotWithShape="0">
                <a:blip r:embed="rId5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0588266" y="4279733"/>
                <a:ext cx="508408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8266" y="4279733"/>
                <a:ext cx="508408" cy="377989"/>
              </a:xfrm>
              <a:prstGeom prst="rect">
                <a:avLst/>
              </a:prstGeom>
              <a:blipFill rotWithShape="0">
                <a:blip r:embed="rId6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0036732" y="5152586"/>
                <a:ext cx="505203" cy="427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732" y="5152586"/>
                <a:ext cx="505203" cy="427874"/>
              </a:xfrm>
              <a:prstGeom prst="rect">
                <a:avLst/>
              </a:prstGeom>
              <a:blipFill rotWithShape="0">
                <a:blip r:embed="rId7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0450269" y="774994"/>
                <a:ext cx="449097" cy="3779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0269" y="774994"/>
                <a:ext cx="449097" cy="377989"/>
              </a:xfrm>
              <a:prstGeom prst="rect">
                <a:avLst/>
              </a:prstGeom>
              <a:blipFill rotWithShape="0">
                <a:blip r:embed="rId8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674817" y="1982312"/>
                <a:ext cx="445891" cy="4278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fr-F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fr-FR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4817" y="1982312"/>
                <a:ext cx="445891" cy="427874"/>
              </a:xfrm>
              <a:prstGeom prst="rect">
                <a:avLst/>
              </a:prstGeom>
              <a:blipFill rotWithShape="0">
                <a:blip r:embed="rId9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16029" y="5772834"/>
                <a:ext cx="898194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000" b="1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 smtClean="0"/>
                  <a:t> fixed → sparse linear system </a:t>
                </a:r>
                <a:r>
                  <a:rPr lang="en-US" sz="2000" dirty="0" err="1" smtClean="0"/>
                  <a:t>Lp</a:t>
                </a:r>
                <a:r>
                  <a:rPr lang="en-US" sz="2000" dirty="0" smtClean="0"/>
                  <a:t> = b</a:t>
                </a:r>
                <a:endParaRPr lang="en-US" sz="2000" dirty="0"/>
              </a:p>
              <a:p>
                <a:pPr algn="ctr"/>
                <a:r>
                  <a:rPr lang="en-US" sz="2000" dirty="0" smtClean="0"/>
                  <a:t>Parallel with Jacobi/CG </a:t>
                </a:r>
                <a:r>
                  <a:rPr lang="en-US" sz="2000" dirty="0"/>
                  <a:t>method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29" y="5772834"/>
                <a:ext cx="8981949" cy="707886"/>
              </a:xfrm>
              <a:prstGeom prst="rect">
                <a:avLst/>
              </a:prstGeom>
              <a:blipFill rotWithShape="0">
                <a:blip r:embed="rId10"/>
                <a:stretch>
                  <a:fillRect t="-5172" b="-1465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 flipH="1">
            <a:off x="10691813" y="1362075"/>
            <a:ext cx="11906" cy="771525"/>
          </a:xfrm>
          <a:prstGeom prst="line">
            <a:avLst/>
          </a:prstGeom>
          <a:ln w="412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0242593" y="4763765"/>
            <a:ext cx="703460" cy="383222"/>
          </a:xfrm>
          <a:prstGeom prst="line">
            <a:avLst/>
          </a:prstGeom>
          <a:ln w="412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42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Elastic implicit skinning step by 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51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000" end="9827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463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implicit skinning step by 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52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6842" end="876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236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implicit skinning step by 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53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4222" end="802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3617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implicit skinning step by </a:t>
            </a:r>
            <a:r>
              <a:rPr lang="en-US" dirty="0" smtClean="0"/>
              <a:t>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54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6637" end="6864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65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implicit skinning step by 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55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51315" end="5234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62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Elastic implicit skinning step by step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56</a:t>
            </a:fld>
            <a:endParaRPr lang="fr-FR" dirty="0"/>
          </a:p>
        </p:txBody>
      </p:sp>
      <p:pic>
        <p:nvPicPr>
          <p:cNvPr id="4" name="demo_arap_step_by_ste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89376" end="1639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86513"/>
            <a:ext cx="9775688" cy="5321578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860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</a:t>
            </a:r>
            <a:r>
              <a:rPr lang="en-US" dirty="0" smtClean="0"/>
              <a:t>robustness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57</a:t>
            </a:fld>
            <a:endParaRPr lang="fr-FR" dirty="0"/>
          </a:p>
        </p:txBody>
      </p:sp>
      <p:pic>
        <p:nvPicPr>
          <p:cNvPr id="5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3">
                  <p14:trim st="163480" end="125530.6666"/>
                </p14:media>
              </p:ext>
            </p:extLst>
          </p:nvPr>
        </p:nvPicPr>
        <p:blipFill rotWithShape="1">
          <a:blip r:embed="rId6"/>
          <a:stretch>
            <a:fillRect/>
          </a:stretch>
        </p:blipFill>
        <p:spPr>
          <a:xfrm>
            <a:off x="761825" y="1344288"/>
            <a:ext cx="9192072" cy="517054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154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muscle bulge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58</a:t>
            </a:fld>
            <a:endParaRPr lang="fr-FR" dirty="0"/>
          </a:p>
        </p:txBody>
      </p:sp>
      <p:pic>
        <p:nvPicPr>
          <p:cNvPr id="5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3">
                  <p14:trim st="257584" end="47330.6666"/>
                </p14:media>
              </p:ext>
            </p:extLst>
          </p:nvPr>
        </p:nvPicPr>
        <p:blipFill rotWithShape="1">
          <a:blip r:embed="rId6"/>
          <a:stretch>
            <a:fillRect/>
          </a:stretch>
        </p:blipFill>
        <p:spPr>
          <a:xfrm>
            <a:off x="761825" y="1344288"/>
            <a:ext cx="9192072" cy="517054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485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muscle bulge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59</a:t>
            </a:fld>
            <a:endParaRPr lang="fr-FR" dirty="0"/>
          </a:p>
        </p:txBody>
      </p:sp>
      <p:pic>
        <p:nvPicPr>
          <p:cNvPr id="5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3">
                  <p14:trim st="266880" end="36970.6666"/>
                </p14:media>
              </p:ext>
            </p:extLst>
          </p:nvPr>
        </p:nvPicPr>
        <p:blipFill rotWithShape="1">
          <a:blip r:embed="rId6"/>
          <a:stretch>
            <a:fillRect/>
          </a:stretch>
        </p:blipFill>
        <p:spPr>
          <a:xfrm>
            <a:off x="761825" y="1344288"/>
            <a:ext cx="9192072" cy="517054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681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0323"/>
          </a:xfrm>
        </p:spPr>
        <p:txBody>
          <a:bodyPr/>
          <a:lstStyle/>
          <a:p>
            <a:r>
              <a:rPr lang="en-US" noProof="0" dirty="0" smtClean="0"/>
              <a:t>Muscle simulation</a:t>
            </a:r>
            <a:endParaRPr lang="en-US" noProof="0" dirty="0"/>
          </a:p>
        </p:txBody>
      </p:sp>
      <p:pic>
        <p:nvPicPr>
          <p:cNvPr id="6" name="muscle_simu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5790" y="1406239"/>
            <a:ext cx="7126121" cy="400844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45790" y="5487880"/>
            <a:ext cx="9505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 smtClean="0"/>
              <a:t>Original content from </a:t>
            </a:r>
            <a:r>
              <a:rPr lang="en-US" sz="800" i="1" dirty="0" err="1" smtClean="0"/>
              <a:t>youtube</a:t>
            </a:r>
            <a:r>
              <a:rPr lang="en-US" sz="800" i="1" dirty="0" smtClean="0"/>
              <a:t> </a:t>
            </a:r>
            <a:r>
              <a:rPr lang="en-US" sz="800" i="1" dirty="0"/>
              <a:t>channel </a:t>
            </a:r>
            <a:r>
              <a:rPr lang="en-US" sz="800" i="1" dirty="0" smtClean="0"/>
              <a:t> “</a:t>
            </a:r>
            <a:r>
              <a:rPr lang="en-US" sz="800" dirty="0" err="1">
                <a:hlinkClick r:id="rId8"/>
              </a:rPr>
              <a:t>adomyip</a:t>
            </a:r>
            <a:r>
              <a:rPr lang="en-US" sz="800" i="1" dirty="0" smtClean="0"/>
              <a:t>”</a:t>
            </a:r>
          </a:p>
          <a:p>
            <a:r>
              <a:rPr lang="en-US" sz="800" i="1" dirty="0" smtClean="0"/>
              <a:t>Title: </a:t>
            </a:r>
            <a:r>
              <a:rPr lang="en-US" sz="800" b="1" dirty="0" err="1" smtClean="0"/>
              <a:t>Riging</a:t>
            </a:r>
            <a:r>
              <a:rPr lang="en-US" sz="800" b="1" dirty="0" smtClean="0"/>
              <a:t> </a:t>
            </a:r>
            <a:r>
              <a:rPr lang="en-US" sz="800" b="1" dirty="0" err="1"/>
              <a:t>Showreel</a:t>
            </a:r>
            <a:r>
              <a:rPr lang="en-US" sz="800" b="1" dirty="0"/>
              <a:t> - Muscle Simulation </a:t>
            </a:r>
            <a:endParaRPr lang="en-US" sz="800" i="1" dirty="0" smtClean="0"/>
          </a:p>
          <a:p>
            <a:r>
              <a:rPr lang="en-US" sz="800" i="1" dirty="0"/>
              <a:t>url</a:t>
            </a:r>
            <a:r>
              <a:rPr lang="en-US" sz="800" i="1" dirty="0" smtClean="0"/>
              <a:t>: https</a:t>
            </a:r>
            <a:r>
              <a:rPr lang="en-US" sz="800" i="1" dirty="0"/>
              <a:t>://www.youtube.com/watch?v=spIRr9OcODk</a:t>
            </a:r>
          </a:p>
          <a:p>
            <a:endParaRPr lang="en-US" sz="800" i="1" dirty="0"/>
          </a:p>
        </p:txBody>
      </p:sp>
      <p:pic>
        <p:nvPicPr>
          <p:cNvPr id="5" name="muscle_insertion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2344" y="1406239"/>
            <a:ext cx="4117218" cy="400844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781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67"/>
    </mc:Choice>
    <mc:Fallback xmlns="">
      <p:transition advTm="12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interactive sessions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60</a:t>
            </a:fld>
            <a:endParaRPr lang="fr-FR" dirty="0"/>
          </a:p>
        </p:txBody>
      </p:sp>
      <p:sp>
        <p:nvSpPr>
          <p:cNvPr id="8" name="TextBox 7"/>
          <p:cNvSpPr txBox="1"/>
          <p:nvPr/>
        </p:nvSpPr>
        <p:spPr>
          <a:xfrm>
            <a:off x="9144000" y="2339511"/>
            <a:ext cx="33548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Hardware: </a:t>
            </a:r>
          </a:p>
          <a:p>
            <a:pPr algn="ctr"/>
            <a:r>
              <a:rPr lang="fr-FR" sz="2000" dirty="0" err="1" smtClean="0"/>
              <a:t>Geforce</a:t>
            </a:r>
            <a:r>
              <a:rPr lang="fr-FR" sz="2000" dirty="0" smtClean="0"/>
              <a:t> 680 </a:t>
            </a:r>
            <a:r>
              <a:rPr lang="fr-FR" sz="2000" dirty="0"/>
              <a:t>GTX </a:t>
            </a:r>
            <a:r>
              <a:rPr lang="fr-FR" sz="2000" dirty="0" smtClean="0"/>
              <a:t>and </a:t>
            </a:r>
          </a:p>
          <a:p>
            <a:pPr algn="ctr"/>
            <a:r>
              <a:rPr lang="fr-FR" sz="2000" dirty="0" smtClean="0"/>
              <a:t>Intel </a:t>
            </a:r>
            <a:r>
              <a:rPr lang="fr-FR" sz="2000" dirty="0" err="1"/>
              <a:t>Core</a:t>
            </a:r>
            <a:r>
              <a:rPr lang="fr-FR" sz="2000" dirty="0"/>
              <a:t> </a:t>
            </a:r>
            <a:r>
              <a:rPr lang="fr-FR" sz="2000" dirty="0" smtClean="0"/>
              <a:t>i7</a:t>
            </a:r>
          </a:p>
          <a:p>
            <a:pPr algn="ctr"/>
            <a:endParaRPr lang="fr-FR" sz="2000" dirty="0"/>
          </a:p>
          <a:p>
            <a:pPr algn="ctr"/>
            <a:endParaRPr lang="fr-FR" sz="2000" dirty="0" smtClean="0"/>
          </a:p>
          <a:p>
            <a:pPr algn="ctr"/>
            <a:r>
              <a:rPr lang="en-US" sz="2000" dirty="0" smtClean="0"/>
              <a:t>13K vertices ≈ 20fps</a:t>
            </a:r>
            <a:endParaRPr lang="en-US" sz="2000" dirty="0"/>
          </a:p>
        </p:txBody>
      </p:sp>
      <p:pic>
        <p:nvPicPr>
          <p:cNvPr id="4" name="jeff_elasticity dem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0219" end="9583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21911"/>
            <a:ext cx="8599489" cy="50778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02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skin elasticity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61</a:t>
            </a:fld>
            <a:endParaRPr lang="fr-FR" dirty="0"/>
          </a:p>
        </p:txBody>
      </p:sp>
      <p:sp>
        <p:nvSpPr>
          <p:cNvPr id="8" name="TextBox 7"/>
          <p:cNvSpPr txBox="1"/>
          <p:nvPr/>
        </p:nvSpPr>
        <p:spPr>
          <a:xfrm>
            <a:off x="9144000" y="2339511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Painting</a:t>
            </a:r>
            <a:r>
              <a:rPr lang="en-US" sz="2000" dirty="0"/>
              <a:t> </a:t>
            </a:r>
            <a:r>
              <a:rPr lang="en-US" sz="2000" dirty="0" smtClean="0"/>
              <a:t>parts</a:t>
            </a:r>
            <a:r>
              <a:rPr lang="en-US" sz="2000" dirty="0"/>
              <a:t> </a:t>
            </a:r>
            <a:r>
              <a:rPr lang="en-US" sz="2000" dirty="0" smtClean="0"/>
              <a:t>deformed with geometric skinning</a:t>
            </a:r>
          </a:p>
        </p:txBody>
      </p:sp>
      <p:pic>
        <p:nvPicPr>
          <p:cNvPr id="4" name="jeff_elasticity dem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20577" end="8325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221911"/>
            <a:ext cx="8599489" cy="50778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0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Results: </a:t>
            </a:r>
            <a:r>
              <a:rPr lang="en-US" dirty="0"/>
              <a:t>skin elasticity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62</a:t>
            </a:fld>
            <a:endParaRPr lang="fr-FR" dirty="0"/>
          </a:p>
        </p:txBody>
      </p:sp>
      <p:pic>
        <p:nvPicPr>
          <p:cNvPr id="4" name="jeff_elasticity dem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0795" end="7171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6111" y="1183811"/>
            <a:ext cx="8599489" cy="507788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9144000" y="2339511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Painting</a:t>
            </a:r>
            <a:r>
              <a:rPr lang="en-US" sz="2000" dirty="0"/>
              <a:t> </a:t>
            </a:r>
            <a:r>
              <a:rPr lang="en-US" sz="2000" dirty="0" smtClean="0"/>
              <a:t>parts</a:t>
            </a:r>
            <a:r>
              <a:rPr lang="en-US" sz="2000" dirty="0"/>
              <a:t> </a:t>
            </a:r>
            <a:r>
              <a:rPr lang="en-US" sz="2000" dirty="0" smtClean="0"/>
              <a:t>deformed with geometric skinning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21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145"/>
    </mc:Choice>
    <mc:Fallback xmlns="">
      <p:transition spd="slow" advTm="42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4014" objId="4"/>
        <p14:stopEvt time="41964" objId="4"/>
      </p14:showEvtLst>
    </p:ext>
  </p:extLs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452718"/>
            <a:ext cx="9404723" cy="1400530"/>
          </a:xfrm>
        </p:spPr>
        <p:txBody>
          <a:bodyPr/>
          <a:lstStyle/>
          <a:p>
            <a:r>
              <a:rPr lang="en-US" noProof="0" dirty="0" smtClean="0"/>
              <a:t>Contribution summary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A novel skinning framework</a:t>
            </a:r>
          </a:p>
          <a:p>
            <a:pPr lvl="1"/>
            <a:r>
              <a:rPr lang="en-US" noProof="0" dirty="0" smtClean="0"/>
              <a:t>Implicit surface reconstruction method for mesh parts</a:t>
            </a:r>
          </a:p>
          <a:p>
            <a:pPr lvl="1"/>
            <a:r>
              <a:rPr lang="en-US" dirty="0" smtClean="0"/>
              <a:t>New composition operators </a:t>
            </a:r>
          </a:p>
          <a:p>
            <a:pPr lvl="1"/>
            <a:r>
              <a:rPr lang="en-US" dirty="0" smtClean="0"/>
              <a:t>2 </a:t>
            </a:r>
            <a:r>
              <a:rPr lang="en-US" dirty="0" err="1" smtClean="0"/>
              <a:t>iso</a:t>
            </a:r>
            <a:r>
              <a:rPr lang="en-US" dirty="0" smtClean="0"/>
              <a:t>-surface tracking algorithm</a:t>
            </a:r>
          </a:p>
          <a:p>
            <a:pPr lvl="1"/>
            <a:r>
              <a:rPr lang="en-US" noProof="0" dirty="0" smtClean="0"/>
              <a:t>Extension to muscle bulge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366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Limits </a:t>
            </a:r>
            <a:r>
              <a:rPr lang="en-US" dirty="0" smtClean="0"/>
              <a:t>&amp; </a:t>
            </a:r>
            <a:r>
              <a:rPr lang="en-US" noProof="0" dirty="0" smtClean="0"/>
              <a:t>Future work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Robust generation of the distance fields</a:t>
            </a:r>
          </a:p>
          <a:p>
            <a:pPr lvl="1"/>
            <a:r>
              <a:rPr lang="en-US" dirty="0" smtClean="0"/>
              <a:t>Muscles</a:t>
            </a:r>
            <a:endParaRPr lang="en-US" noProof="0" dirty="0" smtClean="0"/>
          </a:p>
          <a:p>
            <a:endParaRPr lang="en-US" dirty="0" smtClean="0"/>
          </a:p>
          <a:p>
            <a:r>
              <a:rPr lang="en-US" dirty="0" smtClean="0"/>
              <a:t>Clothing</a:t>
            </a:r>
          </a:p>
          <a:p>
            <a:r>
              <a:rPr lang="en-US" dirty="0" smtClean="0"/>
              <a:t>Dynamics (jiggling)</a:t>
            </a:r>
          </a:p>
          <a:p>
            <a:r>
              <a:rPr lang="en-US" dirty="0" smtClean="0"/>
              <a:t> …</a:t>
            </a:r>
            <a:endParaRPr lang="en-US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887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477"/>
    </mc:Choice>
    <mc:Fallback xmlns="">
      <p:transition spd="slow" advTm="40477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quence_shor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>
                  <p14:trim st="297442" end="9730.6666"/>
                </p14:media>
              </p:ext>
            </p:extLst>
          </p:nvPr>
        </p:nvPicPr>
        <p:blipFill rotWithShape="1">
          <a:blip r:embed="rId5"/>
          <a:srcRect t="18499" b="12200"/>
          <a:stretch/>
        </p:blipFill>
        <p:spPr>
          <a:xfrm>
            <a:off x="0" y="1052186"/>
            <a:ext cx="12192000" cy="4752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1999" cy="2303929"/>
          </a:xfrm>
        </p:spPr>
        <p:txBody>
          <a:bodyPr/>
          <a:lstStyle/>
          <a:p>
            <a:pPr marL="914400" lvl="2" indent="0" algn="ctr">
              <a:buNone/>
            </a:pPr>
            <a:endParaRPr lang="en-US" dirty="0"/>
          </a:p>
          <a:p>
            <a:pPr marL="114300" indent="0" algn="ctr">
              <a:buNone/>
            </a:pPr>
            <a:r>
              <a:rPr lang="en-US" sz="3600" noProof="0" dirty="0" smtClean="0"/>
              <a:t>Thank you!</a:t>
            </a:r>
            <a:endParaRPr lang="en-US" sz="3600" noProof="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65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617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03"/>
    </mc:Choice>
    <mc:Fallback xmlns="">
      <p:transition spd="slow" advTm="10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4"/>
        <p14:stopEvt time="10603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777" y="452717"/>
            <a:ext cx="9404723" cy="880323"/>
          </a:xfrm>
        </p:spPr>
        <p:txBody>
          <a:bodyPr/>
          <a:lstStyle/>
          <a:p>
            <a:r>
              <a:rPr lang="en-US" noProof="0" dirty="0" smtClean="0"/>
              <a:t>Previous work</a:t>
            </a:r>
            <a:endParaRPr lang="en-US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6096000" y="5491765"/>
            <a:ext cx="5110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Elastic deformations</a:t>
            </a:r>
          </a:p>
          <a:p>
            <a:pPr algn="ctr"/>
            <a:r>
              <a:rPr lang="en-US" dirty="0" smtClean="0"/>
              <a:t> [</a:t>
            </a:r>
            <a:r>
              <a:rPr lang="en-US" dirty="0" err="1" smtClean="0"/>
              <a:t>A.McAdams</a:t>
            </a:r>
            <a:r>
              <a:rPr lang="en-US" dirty="0" smtClean="0"/>
              <a:t> et. al 2011]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11" name="elasti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95" end="122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1333040"/>
            <a:ext cx="5422825" cy="4067119"/>
          </a:xfrm>
          <a:prstGeom prst="rect">
            <a:avLst/>
          </a:prstGeom>
        </p:spPr>
      </p:pic>
      <p:pic>
        <p:nvPicPr>
          <p:cNvPr id="12" name="geo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st="627" end="98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5694" y="1333040"/>
            <a:ext cx="5422825" cy="40671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5694" y="5546533"/>
            <a:ext cx="5110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Geometric skinning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6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4179"/>
    </mc:Choice>
    <mc:Fallback xmlns="">
      <p:transition advTm="141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1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369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3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1049000" y="6100537"/>
            <a:ext cx="1143000" cy="407588"/>
          </a:xfrm>
        </p:spPr>
        <p:txBody>
          <a:bodyPr/>
          <a:lstStyle/>
          <a:p>
            <a:fld id="{CE39947C-9ECA-49B1-99D8-6293FA0B0F96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14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>
                  <p14:trim st="8229" end="300890.6666"/>
                </p14:media>
              </p:ext>
            </p:extLst>
          </p:nvPr>
        </p:nvPicPr>
        <p:blipFill rotWithShape="1">
          <a:blip r:embed="rId5"/>
          <a:srcRect l="-246" t="21755" r="462" b="-9825"/>
          <a:stretch/>
        </p:blipFill>
        <p:spPr>
          <a:xfrm>
            <a:off x="1778000" y="1247887"/>
            <a:ext cx="10152000" cy="5040000"/>
          </a:xfrm>
          <a:prstGeom prst="rect">
            <a:avLst/>
          </a:prstGeom>
        </p:spPr>
      </p:pic>
      <p:pic>
        <p:nvPicPr>
          <p:cNvPr id="15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>
                  <p14:trim st="113821" end="194970.6666"/>
                </p14:media>
              </p:ext>
            </p:extLst>
          </p:nvPr>
        </p:nvPicPr>
        <p:blipFill rotWithShape="1">
          <a:blip r:embed="rId6"/>
          <a:srcRect l="22755" t="19490" r="24878" b="2191"/>
          <a:stretch/>
        </p:blipFill>
        <p:spPr>
          <a:xfrm>
            <a:off x="-36000" y="1247887"/>
            <a:ext cx="5328000" cy="4482000"/>
          </a:xfrm>
          <a:prstGeom prst="rect">
            <a:avLst/>
          </a:prstGeom>
        </p:spPr>
      </p:pic>
      <p:pic>
        <p:nvPicPr>
          <p:cNvPr id="16" name="elastic_implicit_skinning_siggasia2014_fina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>
                  <p14:trim st="19000" end="292090.6666"/>
                </p14:media>
              </p:ext>
            </p:extLst>
          </p:nvPr>
        </p:nvPicPr>
        <p:blipFill rotWithShape="1">
          <a:blip r:embed="rId7"/>
          <a:srcRect l="20177" t="385" r="11967" b="385"/>
          <a:stretch/>
        </p:blipFill>
        <p:spPr>
          <a:xfrm rot="5400000">
            <a:off x="8134000" y="1658120"/>
            <a:ext cx="4464000" cy="3672000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5292000" y="1246245"/>
            <a:ext cx="0" cy="4465642"/>
          </a:xfrm>
          <a:prstGeom prst="line">
            <a:avLst/>
          </a:prstGeom>
          <a:ln w="254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529944" y="1233654"/>
            <a:ext cx="56" cy="4492466"/>
          </a:xfrm>
          <a:prstGeom prst="line">
            <a:avLst/>
          </a:prstGeom>
          <a:ln w="254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0" y="5728538"/>
            <a:ext cx="12201944" cy="0"/>
          </a:xfrm>
          <a:prstGeom prst="line">
            <a:avLst/>
          </a:prstGeom>
          <a:ln w="254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dirty="0" smtClean="0"/>
              <a:t>Our contributions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0" y="6085685"/>
            <a:ext cx="52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Skin contacts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5292000" y="6085685"/>
            <a:ext cx="3237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Skin  elasticity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0" y="1237396"/>
            <a:ext cx="12201944" cy="0"/>
          </a:xfrm>
          <a:prstGeom prst="line">
            <a:avLst/>
          </a:prstGeom>
          <a:ln w="254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143472" y="6085685"/>
            <a:ext cx="52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Muscle bulge</a:t>
            </a:r>
            <a:endParaRPr lang="en-US" dirty="0"/>
          </a:p>
        </p:txBody>
      </p:sp>
      <p:sp>
        <p:nvSpPr>
          <p:cNvPr id="35" name="Oval 34"/>
          <p:cNvSpPr/>
          <p:nvPr/>
        </p:nvSpPr>
        <p:spPr>
          <a:xfrm>
            <a:off x="3771166" y="2209046"/>
            <a:ext cx="849086" cy="22352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7597003" y="4938838"/>
            <a:ext cx="621942" cy="432554"/>
          </a:xfrm>
          <a:prstGeom prst="straightConnector1">
            <a:avLst/>
          </a:prstGeom>
          <a:ln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13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video>
              <p:cMediaNode vol="80000" mute="1">
                <p:cTn id="24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80000" mute="1">
                <p:cTn id="25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35" grpId="0" animBg="1"/>
      <p:bldP spid="3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and_projec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298042" y="1436744"/>
            <a:ext cx="8043076" cy="452423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041" y="1436744"/>
            <a:ext cx="8043076" cy="452423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hand_bend_dq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98042" y="1436744"/>
            <a:ext cx="8043075" cy="452423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Implicit skinning: overview</a:t>
            </a:r>
            <a:endParaRPr lang="en-US" noProof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E39947C-9ECA-49B1-99D8-6293FA0B0F96}" type="slidenum">
              <a:rPr lang="fr-FR" smtClean="0"/>
              <a:pPr/>
              <a:t>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435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7"/>
    </mc:Choice>
    <mc:Fallback xmlns="">
      <p:transition spd="slow" advTm="28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0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8597" objId="5"/>
        <p14:stopEvt time="10745" objId="5"/>
        <p14:playEvt time="24036" objId="9"/>
        <p14:stopEvt time="27193" objId="9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4.7|2.3|8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3.6|1.9|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16.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2.7|6.2|6.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3.6|1.9|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8|7.3|5.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|3.9|5.4|4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6|16.9|16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7.2|3.7|19.1|12.1|7.8|4.9|6.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4.6|8.6|5.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11.7|7.3|3.2|3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3.6|1.9|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8.6|11.6|25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7.7|7.4|12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16516</TotalTime>
  <Words>6066</Words>
  <Application>Microsoft Office PowerPoint</Application>
  <PresentationFormat>Widescreen</PresentationFormat>
  <Paragraphs>1053</Paragraphs>
  <Slides>65</Slides>
  <Notes>65</Notes>
  <HiddenSlides>0</HiddenSlides>
  <MMClips>38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Arial</vt:lpstr>
      <vt:lpstr>Calibri</vt:lpstr>
      <vt:lpstr>Cambria Math</vt:lpstr>
      <vt:lpstr>Century Gothic</vt:lpstr>
      <vt:lpstr>Wingdings 3</vt:lpstr>
      <vt:lpstr>Ion</vt:lpstr>
      <vt:lpstr>PowerPoint Presentation</vt:lpstr>
      <vt:lpstr>Context</vt:lpstr>
      <vt:lpstr>Geometric Skinning </vt:lpstr>
      <vt:lpstr>Previous work: user driven</vt:lpstr>
      <vt:lpstr>Pose space interpolation</vt:lpstr>
      <vt:lpstr>Muscle simulation</vt:lpstr>
      <vt:lpstr>Previous work</vt:lpstr>
      <vt:lpstr>Our contributions</vt:lpstr>
      <vt:lpstr>Implicit skinning: overview</vt:lpstr>
      <vt:lpstr>Outline: 2 real-time algorithms</vt:lpstr>
      <vt:lpstr>Meshes and implicit surfaces</vt:lpstr>
      <vt:lpstr>Meshes and implicit surfaces</vt:lpstr>
      <vt:lpstr>Meshes + Implicit surfaces</vt:lpstr>
      <vt:lpstr>Implicit surfaces</vt:lpstr>
      <vt:lpstr>Implicit skinning: overview</vt:lpstr>
      <vt:lpstr>During animation: 2 ways to track</vt:lpstr>
      <vt:lpstr>During animation: 2 ways to track</vt:lpstr>
      <vt:lpstr>During animation: 2 ways to track</vt:lpstr>
      <vt:lpstr>Stages</vt:lpstr>
      <vt:lpstr>Implicit surface interpolation</vt:lpstr>
      <vt:lpstr>Bone junctions</vt:lpstr>
      <vt:lpstr>Stages</vt:lpstr>
      <vt:lpstr>Composition: union with max</vt:lpstr>
      <vt:lpstr>Composition: bulge</vt:lpstr>
      <vt:lpstr>Composition: bulge</vt:lpstr>
      <vt:lpstr>Composition: bulge</vt:lpstr>
      <vt:lpstr>Gradient-based bulge operator</vt:lpstr>
      <vt:lpstr>Stages</vt:lpstr>
      <vt:lpstr>Two ways to track</vt:lpstr>
      <vt:lpstr>Projecting vertices</vt:lpstr>
      <vt:lpstr>Collision detection test</vt:lpstr>
      <vt:lpstr>Collision detection test</vt:lpstr>
      <vt:lpstr>Collision detection test</vt:lpstr>
      <vt:lpstr>Uniform Laplacian smoothing</vt:lpstr>
      <vt:lpstr>Results</vt:lpstr>
      <vt:lpstr>Two ways to track</vt:lpstr>
      <vt:lpstr>Limitation of Implicit skinning</vt:lpstr>
      <vt:lpstr>Limitation of Implicit skinning</vt:lpstr>
      <vt:lpstr>Limitation of Implicit skinning</vt:lpstr>
      <vt:lpstr>Limitation of Implicit skinning</vt:lpstr>
      <vt:lpstr>Limitation of Implicit skinning</vt:lpstr>
      <vt:lpstr>Limitation of Implicit skinning</vt:lpstr>
      <vt:lpstr>Limitation of Implicit skinning</vt:lpstr>
      <vt:lpstr>Elastic implicit skinning</vt:lpstr>
      <vt:lpstr>Flickering</vt:lpstr>
      <vt:lpstr>Flickering</vt:lpstr>
      <vt:lpstr>Skin deformation</vt:lpstr>
      <vt:lpstr>Tangential relaxation</vt:lpstr>
      <vt:lpstr>Tangential relaxation</vt:lpstr>
      <vt:lpstr>Tangential relaxation</vt:lpstr>
      <vt:lpstr>Elastic implicit skinning step by step</vt:lpstr>
      <vt:lpstr>Elastic implicit skinning step by step</vt:lpstr>
      <vt:lpstr>Elastic implicit skinning step by step</vt:lpstr>
      <vt:lpstr>Elastic implicit skinning step by step</vt:lpstr>
      <vt:lpstr>Elastic implicit skinning step by step</vt:lpstr>
      <vt:lpstr>Elastic implicit skinning step by step</vt:lpstr>
      <vt:lpstr>Results: robustness</vt:lpstr>
      <vt:lpstr>Results: muscle bulge</vt:lpstr>
      <vt:lpstr>Results: muscle bulge</vt:lpstr>
      <vt:lpstr>Results: interactive sessions</vt:lpstr>
      <vt:lpstr>Results: skin elasticity</vt:lpstr>
      <vt:lpstr>Results: skin elasticity</vt:lpstr>
      <vt:lpstr>Contribution summary</vt:lpstr>
      <vt:lpstr>Limits &amp; Future work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arkan</dc:creator>
  <cp:lastModifiedBy>name</cp:lastModifiedBy>
  <cp:revision>1210</cp:revision>
  <dcterms:created xsi:type="dcterms:W3CDTF">2013-05-22T13:56:36Z</dcterms:created>
  <dcterms:modified xsi:type="dcterms:W3CDTF">2015-09-27T22:28:08Z</dcterms:modified>
</cp:coreProperties>
</file>